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9" r:id="rId3"/>
    <p:sldId id="307" r:id="rId4"/>
    <p:sldId id="323" r:id="rId5"/>
    <p:sldId id="266" r:id="rId6"/>
    <p:sldId id="308" r:id="rId7"/>
    <p:sldId id="320" r:id="rId8"/>
    <p:sldId id="321" r:id="rId9"/>
    <p:sldId id="313" r:id="rId10"/>
    <p:sldId id="322" r:id="rId11"/>
    <p:sldId id="260" r:id="rId12"/>
    <p:sldId id="261" r:id="rId13"/>
    <p:sldId id="262" r:id="rId14"/>
    <p:sldId id="263" r:id="rId15"/>
    <p:sldId id="265" r:id="rId16"/>
    <p:sldId id="270" r:id="rId17"/>
    <p:sldId id="267" r:id="rId18"/>
    <p:sldId id="268" r:id="rId19"/>
    <p:sldId id="304" r:id="rId20"/>
    <p:sldId id="278" r:id="rId21"/>
    <p:sldId id="276" r:id="rId22"/>
    <p:sldId id="292" r:id="rId23"/>
    <p:sldId id="269" r:id="rId24"/>
    <p:sldId id="280" r:id="rId25"/>
    <p:sldId id="302" r:id="rId26"/>
    <p:sldId id="273" r:id="rId27"/>
    <p:sldId id="277" r:id="rId28"/>
    <p:sldId id="283" r:id="rId29"/>
    <p:sldId id="305" r:id="rId30"/>
    <p:sldId id="289" r:id="rId31"/>
    <p:sldId id="290" r:id="rId32"/>
    <p:sldId id="291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3" r:id="rId41"/>
    <p:sldId id="282" r:id="rId42"/>
    <p:sldId id="314" r:id="rId43"/>
    <p:sldId id="319" r:id="rId44"/>
    <p:sldId id="315" r:id="rId45"/>
    <p:sldId id="316" r:id="rId46"/>
    <p:sldId id="31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5D916-1363-4226-BAA3-D4E4BE9A193D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18F99-16C6-4845-B521-9D2423CB6A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D61FE-125B-4383-AD28-9F77BD17BC2B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333DE0-329B-4046-B527-216B7EC521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BC932E-944A-4E8A-9D0E-0CBC8EEB0175}" type="datetimeFigureOut">
              <a:rPr lang="en-US"/>
              <a:pPr/>
              <a:t>5/6/2015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505F-B833-4BFC-A585-E90FFCFCC248}" type="datetimeFigureOut">
              <a:rPr lang="en-US" smtClean="0"/>
              <a:pPr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4B25C-0F60-437F-A0B6-565874FFD9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sr-Latn-RS" dirty="0" smtClean="0"/>
              <a:t>ičnost OSO i </a:t>
            </a:r>
            <a:r>
              <a:rPr lang="en-US" dirty="0" err="1" smtClean="0"/>
              <a:t>klini</a:t>
            </a:r>
            <a:r>
              <a:rPr lang="sr-Latn-RS" dirty="0" smtClean="0"/>
              <a:t>čara međusobna komunikacija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rof. </a:t>
            </a:r>
            <a:r>
              <a:rPr lang="en-US" dirty="0" smtClean="0"/>
              <a:t>D</a:t>
            </a:r>
            <a:r>
              <a:rPr lang="sr-Latn-RS" dirty="0" smtClean="0"/>
              <a:t>r Vesna Radoman</a:t>
            </a:r>
            <a:endParaRPr lang="en-US" dirty="0" smtClean="0"/>
          </a:p>
          <a:p>
            <a:endParaRPr lang="sr-Latn-RS" sz="2400" dirty="0" smtClean="0">
              <a:solidFill>
                <a:srgbClr val="FFFF00"/>
              </a:solidFill>
            </a:endParaRPr>
          </a:p>
          <a:p>
            <a:r>
              <a:rPr lang="sr-Latn-R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FASPER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hr-HR" sz="3200" dirty="0" smtClean="0">
                <a:solidFill>
                  <a:srgbClr val="666699"/>
                </a:solidFill>
                <a:effectLst/>
              </a:rPr>
              <a:t>Fobije</a:t>
            </a:r>
            <a:endParaRPr lang="it-IT" sz="3200" dirty="0" smtClean="0">
              <a:solidFill>
                <a:srgbClr val="666699"/>
              </a:solidFill>
              <a:effectLst/>
            </a:endParaRP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FFFF99"/>
              </a:buClr>
              <a:buFont typeface="Wingdings" pitchFamily="2" charset="2"/>
              <a:buNone/>
              <a:defRPr/>
            </a:pPr>
            <a:endParaRPr lang="hr-HR" sz="2800" b="1" i="1" dirty="0" smtClean="0">
              <a:solidFill>
                <a:srgbClr val="FFC000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hr-HR" sz="2800" b="1" i="1" dirty="0" smtClean="0">
                <a:solidFill>
                  <a:srgbClr val="FFC000"/>
                </a:solidFill>
              </a:rPr>
              <a:t>Fobije </a:t>
            </a:r>
            <a:r>
              <a:rPr lang="hr-HR" sz="2800" b="1" i="1" dirty="0" smtClean="0">
                <a:solidFill>
                  <a:srgbClr val="FFC000"/>
                </a:solidFill>
              </a:rPr>
              <a:t>su: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defRPr/>
            </a:pPr>
            <a:r>
              <a:rPr lang="hr-HR" sz="2800" dirty="0" smtClean="0">
                <a:solidFill>
                  <a:srgbClr val="666699"/>
                </a:solidFill>
              </a:rPr>
              <a:t>Intenzivni ,bezrazložni strahovi</a:t>
            </a:r>
          </a:p>
          <a:p>
            <a:pPr eaLnBrk="1" hangingPunct="1">
              <a:lnSpc>
                <a:spcPct val="90000"/>
              </a:lnSpc>
              <a:buClr>
                <a:srgbClr val="FFFF99"/>
              </a:buClr>
              <a:defRPr/>
            </a:pPr>
            <a:endParaRPr lang="hr-HR" sz="2800" dirty="0" smtClean="0">
              <a:solidFill>
                <a:srgbClr val="666699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hr-HR" sz="2800" b="1" i="1" dirty="0" smtClean="0">
                <a:solidFill>
                  <a:srgbClr val="FFC000"/>
                </a:solidFill>
              </a:rPr>
              <a:t>Vrste:</a:t>
            </a:r>
            <a:endParaRPr lang="hr-HR" sz="2800" b="1" i="1" dirty="0" smtClean="0">
              <a:solidFill>
                <a:srgbClr val="FFC000"/>
              </a:solidFill>
            </a:endParaRPr>
          </a:p>
          <a:p>
            <a:pPr algn="ctr" eaLnBrk="1" hangingPunct="1">
              <a:lnSpc>
                <a:spcPct val="90000"/>
              </a:lnSpc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rgbClr val="666699"/>
                </a:solidFill>
              </a:rPr>
              <a:t>klaustrofobija, agarofobija, akrofobija (visina</a:t>
            </a:r>
            <a:r>
              <a:rPr lang="hr-HR" sz="2800" dirty="0" smtClean="0">
                <a:solidFill>
                  <a:srgbClr val="666699"/>
                </a:solidFill>
              </a:rPr>
              <a:t>), mizofobija</a:t>
            </a:r>
            <a:endParaRPr lang="hr-HR" sz="2800" dirty="0" smtClean="0">
              <a:solidFill>
                <a:srgbClr val="666699"/>
              </a:solidFill>
            </a:endParaRPr>
          </a:p>
        </p:txBody>
      </p:sp>
      <p:pic>
        <p:nvPicPr>
          <p:cNvPr id="5" name="Content Placeholder 4" descr="555539_panic_room_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95937" y="2434431"/>
            <a:ext cx="2143125" cy="2857500"/>
          </a:xfrm>
          <a:effectLst>
            <a:outerShdw dist="107763" dir="2700000" algn="ctr" rotWithShape="0">
              <a:srgbClr val="CC6600">
                <a:alpha val="5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</a:t>
            </a:r>
            <a:r>
              <a:rPr lang="sr-Latn-RS" sz="3600" dirty="0" smtClean="0"/>
              <a:t>ehanizmi odbrane koji se često uključuju</a:t>
            </a:r>
            <a:r>
              <a:rPr lang="en-US" sz="3600" dirty="0" smtClean="0"/>
              <a:t> </a:t>
            </a:r>
            <a:r>
              <a:rPr lang="sr-Latn-RS" sz="3600" dirty="0" smtClean="0"/>
              <a:t>kod</a:t>
            </a:r>
            <a:r>
              <a:rPr lang="en-US" sz="3600" dirty="0" smtClean="0"/>
              <a:t> </a:t>
            </a:r>
            <a:r>
              <a:rPr lang="sr-Latn-RS" sz="3600" dirty="0" smtClean="0"/>
              <a:t> OSO (regresija,negacija, projekcija)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</a:t>
            </a:r>
            <a:r>
              <a:rPr lang="sr-Latn-RS" dirty="0" smtClean="0">
                <a:solidFill>
                  <a:srgbClr val="FFC000"/>
                </a:solidFill>
              </a:rPr>
              <a:t>egresija- </a:t>
            </a:r>
            <a:r>
              <a:rPr lang="sr-Latn-RS" dirty="0" smtClean="0"/>
              <a:t>povratak na stare, napuštene, infantilne oblike ponašanja i reagovanja.</a:t>
            </a:r>
          </a:p>
          <a:p>
            <a:r>
              <a:rPr lang="sr-Latn-RS" dirty="0" smtClean="0"/>
              <a:t>Situacija </a:t>
            </a:r>
            <a:r>
              <a:rPr lang="sr-Latn-RS" dirty="0" smtClean="0"/>
              <a:t>u kojoj je osoba prinuđena da traži pomoć i često joj drastično opada sposobnost rukovanja stvarima i stvarnošću, slična je </a:t>
            </a:r>
            <a:r>
              <a:rPr lang="sr-Latn-RS" dirty="0" smtClean="0"/>
              <a:t>psihičkoj </a:t>
            </a:r>
            <a:r>
              <a:rPr lang="sr-Latn-RS" dirty="0" smtClean="0"/>
              <a:t>situaciji deteta koje je prepušteno moćnim figurama odraslih jer nema razvijene sposobnosti da se samo nosi sa velikim predmetima ,komplikovanim i nedovoljno razumljivim svetom oko njih. </a:t>
            </a:r>
            <a:endParaRPr lang="sr-Latn-RS" dirty="0" smtClean="0"/>
          </a:p>
          <a:p>
            <a:r>
              <a:rPr lang="sr-Latn-RS" dirty="0" smtClean="0"/>
              <a:t>Zato </a:t>
            </a:r>
            <a:r>
              <a:rPr lang="sr-Latn-RS" dirty="0" smtClean="0"/>
              <a:t>ljudi koji su bolesni </a:t>
            </a:r>
            <a:r>
              <a:rPr lang="sr-Latn-RS" dirty="0" smtClean="0"/>
              <a:t>ili ometeni često </a:t>
            </a:r>
            <a:r>
              <a:rPr lang="sr-Latn-RS" dirty="0" smtClean="0"/>
              <a:t>uključuju ovaj mehanizam odbrane i pokazuju regresivna ponašanja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</a:t>
            </a:r>
            <a:r>
              <a:rPr lang="sr-Latn-RS" dirty="0" smtClean="0"/>
              <a:t>ehanizam regresije često povlači idealizaciju moćnih figura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</a:t>
            </a:r>
            <a:r>
              <a:rPr lang="sr-Latn-RS" dirty="0" smtClean="0"/>
              <a:t>egresija na infantilni nivo dovodi do aktivacije ranog  odnosa dete-roditelj koji se prenosi (transfer) na odnos OSO-moćna figura  stručnjaka. Ovaj odnos karakteriše pasivno-zavisna pozicija OSO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vakav odnos može da vodi ka idealizaciji  kliničara ali i nerealnim očekivanjima od njega, što na kraju najčešće završava razočarenjem i ogorčenošću</a:t>
            </a:r>
          </a:p>
          <a:p>
            <a:r>
              <a:rPr lang="sr-Latn-RS" dirty="0" smtClean="0"/>
              <a:t>Ako je odnos dete -roditelj bio ispunjen konfliktima i negativnim osećanjima deteta </a:t>
            </a:r>
            <a:r>
              <a:rPr lang="sr-Latn-RS" dirty="0" smtClean="0"/>
              <a:t>( npr. prema  </a:t>
            </a:r>
            <a:r>
              <a:rPr lang="sr-Latn-RS" dirty="0" smtClean="0"/>
              <a:t>autoritarnom </a:t>
            </a:r>
            <a:r>
              <a:rPr lang="sr-Latn-RS" dirty="0" smtClean="0"/>
              <a:t>ocu) </a:t>
            </a:r>
            <a:r>
              <a:rPr lang="sr-Latn-RS" dirty="0" smtClean="0"/>
              <a:t>postoji mogućnost transfera </a:t>
            </a:r>
            <a:r>
              <a:rPr lang="sr-Latn-RS" dirty="0" smtClean="0"/>
              <a:t>tih negativnih </a:t>
            </a:r>
            <a:r>
              <a:rPr lang="sr-Latn-RS" dirty="0" smtClean="0"/>
              <a:t>osećanja i agresije prema kliničaru utoliko pre ako se on ponaša nadmoćno i dominantno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Drugi mehanizmi odbrane koje OSO može uključivati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M</a:t>
            </a:r>
            <a:r>
              <a:rPr lang="sr-Latn-RS" dirty="0" smtClean="0">
                <a:solidFill>
                  <a:srgbClr val="FFC000"/>
                </a:solidFill>
              </a:rPr>
              <a:t>ehanizam negacije </a:t>
            </a:r>
            <a:r>
              <a:rPr lang="sr-Latn-RS" dirty="0" smtClean="0"/>
              <a:t>( “nisam ometen niti bolestan,nije mi ništa, ovo je mačji kašalj</a:t>
            </a:r>
            <a:r>
              <a:rPr lang="sr-Latn-RS" dirty="0" smtClean="0"/>
              <a:t>”)</a:t>
            </a:r>
          </a:p>
          <a:p>
            <a:pPr>
              <a:buNone/>
            </a:pPr>
            <a:r>
              <a:rPr lang="sr-Latn-RS" dirty="0" smtClean="0"/>
              <a:t> </a:t>
            </a:r>
            <a:r>
              <a:rPr lang="sr-Latn-RS" dirty="0" smtClean="0"/>
              <a:t>   ne primećuje  da muca ili ima lošu artikulaciju i negira tu činjenicu ako mu se na to ukazuje</a:t>
            </a:r>
            <a:endParaRPr lang="sr-Latn-RS" dirty="0" smtClean="0"/>
          </a:p>
          <a:p>
            <a:r>
              <a:rPr lang="sr-Latn-RS" dirty="0" smtClean="0">
                <a:solidFill>
                  <a:srgbClr val="FFC000"/>
                </a:solidFill>
              </a:rPr>
              <a:t>Mehanizam projekcije  </a:t>
            </a:r>
            <a:r>
              <a:rPr lang="sr-Latn-RS" dirty="0"/>
              <a:t>p</a:t>
            </a:r>
            <a:r>
              <a:rPr lang="sr-Latn-RS" dirty="0" smtClean="0"/>
              <a:t>o tipu: </a:t>
            </a:r>
            <a:r>
              <a:rPr lang="sr-Latn-RS" dirty="0" smtClean="0"/>
              <a:t>Ova osoba muca, a ne ja</a:t>
            </a:r>
            <a:endParaRPr lang="sr-Latn-RS" dirty="0" smtClean="0"/>
          </a:p>
          <a:p>
            <a:r>
              <a:rPr lang="en-US" dirty="0" smtClean="0"/>
              <a:t>R</a:t>
            </a:r>
            <a:r>
              <a:rPr lang="sr-Latn-RS" dirty="0" smtClean="0"/>
              <a:t>azni kompezatorni mehanizmi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sr-Latn-RS" dirty="0" smtClean="0"/>
              <a:t>rotizacija odnosa pacijent-kliničar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800" dirty="0" smtClean="0"/>
              <a:t>Kada se formira emocionalno pozitivan odnos između kliničara i </a:t>
            </a:r>
            <a:r>
              <a:rPr lang="sr-Latn-RS" sz="2800" dirty="0" smtClean="0"/>
              <a:t>odraslog pacijenta </a:t>
            </a:r>
            <a:r>
              <a:rPr lang="sr-Latn-RS" sz="2800" dirty="0" smtClean="0"/>
              <a:t>on u određenim okolnostima može biti erotizovan.</a:t>
            </a:r>
          </a:p>
          <a:p>
            <a:r>
              <a:rPr lang="en-US" sz="2800" dirty="0" smtClean="0"/>
              <a:t>P</a:t>
            </a:r>
            <a:r>
              <a:rPr lang="sr-Latn-RS" sz="2800" dirty="0" smtClean="0"/>
              <a:t>acijent se može emocionalno vezati za kliničara, a  ovo može prerasti u divljenje,erotsku privlačnost , čak osećanje zaljubljenosti </a:t>
            </a:r>
          </a:p>
          <a:p>
            <a:r>
              <a:rPr lang="sr-Latn-RS" sz="2800" dirty="0" smtClean="0"/>
              <a:t>Potrebno je oprezno rukovanje ovom pojavom od strane kliničara</a:t>
            </a:r>
            <a:endParaRPr lang="en-US" sz="2800" dirty="0" smtClean="0"/>
          </a:p>
          <a:p>
            <a:pPr>
              <a:buNone/>
            </a:pPr>
            <a:r>
              <a:rPr lang="sr-Latn-RS" sz="2800" dirty="0" smtClean="0"/>
              <a:t>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</a:t>
            </a:r>
            <a:r>
              <a:rPr lang="sr-Latn-RS" dirty="0" smtClean="0"/>
              <a:t>relost ličnosti OSO i kliničara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Kakav će odnos biti uspostavljen između odrasle OSO i kliničara, zavisi od mnogih okolnosti, a na prvom mestu od toga da li su  oni </a:t>
            </a:r>
            <a:r>
              <a:rPr lang="sr-Latn-RS" b="1" dirty="0" smtClean="0"/>
              <a:t>zrele</a:t>
            </a:r>
            <a:r>
              <a:rPr lang="sr-Latn-RS" dirty="0" smtClean="0"/>
              <a:t> ličnosti” </a:t>
            </a:r>
          </a:p>
          <a:p>
            <a:r>
              <a:rPr lang="sr-Latn-RS" dirty="0" smtClean="0"/>
              <a:t> </a:t>
            </a:r>
            <a:r>
              <a:rPr lang="sr-Latn-RS" dirty="0" smtClean="0"/>
              <a:t>K</a:t>
            </a:r>
            <a:r>
              <a:rPr lang="sr-Latn-RS" dirty="0" smtClean="0"/>
              <a:t>liničar </a:t>
            </a:r>
            <a:r>
              <a:rPr lang="sr-Latn-RS" dirty="0" smtClean="0"/>
              <a:t>koji raspolaže znanjem o ovoj problematici </a:t>
            </a:r>
            <a:r>
              <a:rPr lang="sr-Latn-RS" dirty="0" smtClean="0"/>
              <a:t>i ima </a:t>
            </a:r>
            <a:r>
              <a:rPr lang="sr-Latn-RS" dirty="0" smtClean="0"/>
              <a:t>svest o korenima ove pojave, može bolje kontrolisati i profesionalno kanalisati ovaj </a:t>
            </a:r>
            <a:r>
              <a:rPr lang="sr-Latn-RS" dirty="0" smtClean="0"/>
              <a:t>odnos, a nikako ga iskorišćavati i zloupotrebljavati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liničar  je u </a:t>
            </a:r>
            <a:r>
              <a:rPr lang="sr-Latn-RS" dirty="0" smtClean="0"/>
              <a:t>povoljnijoj  </a:t>
            </a:r>
            <a:r>
              <a:rPr lang="sr-Latn-RS" dirty="0" smtClean="0"/>
              <a:t>situaciji da može lakše kanalisati odnos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  Odrasla osoba ili dete koji se nalazi u nepovoljnoj situaciji često  regredira  na  niži  razvojni  stupanj u funkcionisanju ličnosti , na kome se razvija  osećanje bespomoćnosti  i zavisnosti od moćnih figura i moguća idealizacija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rofesionalni odnos kliničara koji je informisan i psihološki edukovan zahteva zrelo ponašanje u ovakvoj situaciji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ezrela ličnost </a:t>
            </a:r>
            <a:r>
              <a:rPr lang="sr-Latn-RS" dirty="0" smtClean="0"/>
              <a:t>kl</a:t>
            </a:r>
            <a:r>
              <a:rPr lang="sr-Latn-RS" dirty="0" smtClean="0"/>
              <a:t>ijenta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sr-Latn-RS" dirty="0" smtClean="0"/>
              <a:t>tvara uslove za nerealna očekivanja kao što su na</a:t>
            </a:r>
            <a:r>
              <a:rPr lang="en-US" dirty="0" smtClean="0"/>
              <a:t> </a:t>
            </a:r>
            <a:r>
              <a:rPr lang="sr-Latn-RS" dirty="0" smtClean="0"/>
              <a:t>primer određena ponašanja kliničara koja praktično nisu moguća, pa iz toga proističe osećanje razočaranosti, a na to se može nadovezati  bes i agresija, usmerene na kliničara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ezrela ličnost </a:t>
            </a:r>
            <a:r>
              <a:rPr lang="sr-Latn-RS" dirty="0" smtClean="0"/>
              <a:t>kl</a:t>
            </a:r>
            <a:r>
              <a:rPr lang="sr-Latn-RS" dirty="0" smtClean="0"/>
              <a:t>iničara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sr-Latn-RS" dirty="0" smtClean="0"/>
              <a:t>ože biti povoljno tlo za stvaranje osećanja sopstvene svemoći  bar u odnosu na </a:t>
            </a:r>
            <a:r>
              <a:rPr lang="sr-Latn-RS" dirty="0" smtClean="0"/>
              <a:t> ljude sa ometenošću </a:t>
            </a:r>
            <a:r>
              <a:rPr lang="sr-Latn-RS" dirty="0" smtClean="0"/>
              <a:t>i osećanje nadmoći u kome  kliničar ima doživljaj da je vlasnik tuđih života i tuđih sudbina iz čega se rađaju brojni nesporazumi i interpersonalni konflikti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rva </a:t>
            </a:r>
            <a:r>
              <a:rPr lang="sr-Latn-RS" dirty="0" smtClean="0"/>
              <a:t>komunikacija među ljudima generalno</a:t>
            </a:r>
            <a:endParaRPr lang="en-US" dirty="0"/>
          </a:p>
        </p:txBody>
      </p:sp>
      <p:pic>
        <p:nvPicPr>
          <p:cNvPr id="6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48681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 </a:t>
            </a:r>
            <a:r>
              <a:rPr lang="sr-Latn-RS" dirty="0"/>
              <a:t>V</a:t>
            </a:r>
            <a:r>
              <a:rPr lang="sr-Latn-RS" dirty="0" smtClean="0"/>
              <a:t>rednost zdravlja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 smtClean="0"/>
              <a:t>Zdravlje je za većinu ljudi jedna od najvažnijih stvari u životu pa zato sve u vezi zdravlja ima ogroman psihički značaj naročito kada imaju neki oblik ometenosti</a:t>
            </a:r>
          </a:p>
          <a:p>
            <a:r>
              <a:rPr lang="sr-Latn-RS" dirty="0" smtClean="0"/>
              <a:t> OSO se često osećaju:</a:t>
            </a:r>
          </a:p>
          <a:p>
            <a:pPr>
              <a:buFontTx/>
              <a:buChar char="-"/>
            </a:pPr>
            <a:r>
              <a:rPr lang="sr-Latn-RS" dirty="0" smtClean="0"/>
              <a:t>bespomoćno,</a:t>
            </a:r>
          </a:p>
          <a:p>
            <a:pPr>
              <a:buFontTx/>
              <a:buChar char="-"/>
            </a:pPr>
            <a:r>
              <a:rPr lang="sr-Latn-RS" dirty="0" smtClean="0"/>
              <a:t>ranjivo i osetljivo na druga neprijatna događanja</a:t>
            </a:r>
          </a:p>
          <a:p>
            <a:pPr>
              <a:buFontTx/>
              <a:buChar char="-"/>
            </a:pPr>
            <a:r>
              <a:rPr lang="sr-Latn-RS" dirty="0" smtClean="0"/>
              <a:t>očekuju razumevanje i pomoć drugih, posebno stručnjaka</a:t>
            </a:r>
          </a:p>
          <a:p>
            <a:pPr>
              <a:buFontTx/>
              <a:buChar char="-"/>
            </a:pPr>
            <a:r>
              <a:rPr lang="sr-Latn-RS" dirty="0" smtClean="0"/>
              <a:t>Pojačava  se potreba za zaštitom i sigurnošću (Maslovljeva  hijerarhija potreba )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rvi susret- prva </a:t>
            </a:r>
            <a:r>
              <a:rPr lang="sr-Latn-RS" dirty="0" smtClean="0"/>
              <a:t>klinička komunikacija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</a:t>
            </a:r>
            <a:r>
              <a:rPr lang="sr-Latn-RS" sz="2400" dirty="0" smtClean="0"/>
              <a:t>ve osobe  , potpuno nepoznate jedna drugoj, prvi put se susreću svaka sa određenim očekivanjima, a treba da razreše problem koji je za jednu od </a:t>
            </a:r>
            <a:r>
              <a:rPr lang="sr-Latn-RS" sz="2400" dirty="0" smtClean="0"/>
              <a:t>njih- klijenta </a:t>
            </a:r>
            <a:r>
              <a:rPr lang="sr-Latn-RS" sz="2400" dirty="0" smtClean="0"/>
              <a:t>veoma važan </a:t>
            </a:r>
          </a:p>
          <a:p>
            <a:r>
              <a:rPr lang="sr-Latn-RS" sz="2400" dirty="0" smtClean="0"/>
              <a:t>Stručnjak treba da sazna detalje o tegobama koje ga usmeravaju ka dijagnozi. </a:t>
            </a:r>
            <a:r>
              <a:rPr lang="sr-Latn-RS" sz="2400" dirty="0" smtClean="0"/>
              <a:t>Kl</a:t>
            </a:r>
            <a:r>
              <a:rPr lang="sr-Latn-RS" sz="2400" dirty="0" smtClean="0"/>
              <a:t>ijent</a:t>
            </a:r>
            <a:r>
              <a:rPr lang="sr-Latn-RS" sz="2400" dirty="0" smtClean="0"/>
              <a:t>, posebno dete nema znanja   da proceni šta je bitno </a:t>
            </a:r>
            <a:r>
              <a:rPr lang="sr-Latn-RS" sz="2400" dirty="0" smtClean="0"/>
              <a:t>da saopšti</a:t>
            </a:r>
            <a:endParaRPr lang="sr-Latn-RS" sz="2400" dirty="0" smtClean="0"/>
          </a:p>
          <a:p>
            <a:r>
              <a:rPr lang="sr-Latn-RS" sz="2400" dirty="0" smtClean="0"/>
              <a:t>Tada se dešava da k</a:t>
            </a:r>
            <a:r>
              <a:rPr lang="sr-Latn-RS" sz="2400" dirty="0" smtClean="0"/>
              <a:t>liničar  </a:t>
            </a:r>
            <a:r>
              <a:rPr lang="sr-Latn-RS" sz="2400" dirty="0" smtClean="0"/>
              <a:t>često prekida njegovo izlaganje usmeravajući ga na bitne  elemente i brže dolaženje do dijagnoze, a klijent ovo može doživeti kao nedovoljnu zainteresovanost kliničara i njegovu površnost</a:t>
            </a:r>
          </a:p>
          <a:p>
            <a:r>
              <a:rPr lang="sr-Latn-RS" sz="2400" dirty="0" smtClean="0"/>
              <a:t>K</a:t>
            </a:r>
            <a:r>
              <a:rPr lang="sr-Latn-RS" sz="2400" dirty="0" smtClean="0"/>
              <a:t>l</a:t>
            </a:r>
            <a:r>
              <a:rPr lang="sr-Latn-RS" sz="2400" dirty="0" smtClean="0"/>
              <a:t>ijentu </a:t>
            </a:r>
            <a:r>
              <a:rPr lang="sr-Latn-RS" sz="2400" dirty="0" smtClean="0"/>
              <a:t>je potrebno vreme da se prilagodi novoj komunikativnoj situaciji i stekne utisak da ga kliničar razume i prihvata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</a:t>
            </a:r>
            <a:r>
              <a:rPr lang="sr-Latn-RS" dirty="0" smtClean="0"/>
              <a:t>azličite uloge i očekivanja pacijenta i kliničara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Č</a:t>
            </a:r>
            <a:r>
              <a:rPr lang="sr-Latn-RS" dirty="0" smtClean="0">
                <a:solidFill>
                  <a:srgbClr val="FF0000"/>
                </a:solidFill>
              </a:rPr>
              <a:t>esto dovode do poremećaja u komunikaciji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manjuju traženje stručne pomoći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ovećavaju okretanje neproverenim alternativnim metodama i samozvanim stručnjacima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manjuju uspešnost  tretmana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reporuke za prevazilaženje komunikativnih prepreka(D.Berger)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zbegavanje stručnog, naučnog, medicinskog rečnika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azjašnjavanje dijagnoze,</a:t>
            </a:r>
          </a:p>
          <a:p>
            <a:r>
              <a:rPr lang="en-US" dirty="0" smtClean="0"/>
              <a:t>D</a:t>
            </a:r>
            <a:r>
              <a:rPr lang="sr-Latn-RS" dirty="0" smtClean="0"/>
              <a:t>avanje kratkih i jasnih instrukcija</a:t>
            </a:r>
          </a:p>
          <a:p>
            <a:r>
              <a:rPr lang="en-US" dirty="0" smtClean="0"/>
              <a:t>R</a:t>
            </a:r>
            <a:r>
              <a:rPr lang="sr-Latn-RS" dirty="0" smtClean="0"/>
              <a:t>azbijanje dužih instrukcija na više manjih i jednostavnih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isane instrukcije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ktivno slušanje pacijenta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braćanje pažnje (osim na telesne) i na psihičke i socijalne potrebe i očekivanja klijenta</a:t>
            </a:r>
          </a:p>
          <a:p>
            <a:r>
              <a:rPr lang="en-US" dirty="0" smtClean="0"/>
              <a:t>S</a:t>
            </a:r>
            <a:r>
              <a:rPr lang="sr-Latn-RS" dirty="0" smtClean="0"/>
              <a:t>tav dobronamernosti prema pacijentu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Problemi interakcije i </a:t>
            </a:r>
            <a:br>
              <a:rPr lang="sr-Latn-RS" dirty="0" smtClean="0"/>
            </a:br>
            <a:r>
              <a:rPr lang="sr-Latn-RS" dirty="0" smtClean="0"/>
              <a:t>komunikacija kliničar-OSO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OSO kao učesnik u interakciji sa stručnjacima ima specifična očekivanja, a pre svega ona koja se tiču mogućnosti i volje stručnjaka da </a:t>
            </a:r>
            <a:r>
              <a:rPr lang="sr-Latn-RS" dirty="0" smtClean="0"/>
              <a:t>mu pomogne</a:t>
            </a:r>
            <a:endParaRPr lang="sr-Latn-RS" dirty="0" smtClean="0"/>
          </a:p>
          <a:p>
            <a:r>
              <a:rPr lang="en-US" dirty="0" smtClean="0"/>
              <a:t>U</a:t>
            </a:r>
            <a:r>
              <a:rPr lang="sr-Latn-RS" dirty="0" smtClean="0"/>
              <a:t>slovi za ispunjenje bar dela očekivanja objektivno postoje</a:t>
            </a:r>
            <a:endParaRPr lang="sr-Latn-RS" dirty="0"/>
          </a:p>
          <a:p>
            <a:r>
              <a:rPr lang="sr-Latn-RS" dirty="0" smtClean="0"/>
              <a:t>Često pak, OSO su nezadovoljne i razočarane pa upućuju žalbe na procedure stručne pomoći ali i na </a:t>
            </a:r>
            <a:r>
              <a:rPr lang="sr-Latn-RS" dirty="0" smtClean="0">
                <a:solidFill>
                  <a:srgbClr val="FF0000"/>
                </a:solidFill>
              </a:rPr>
              <a:t>probleme komunikacije </a:t>
            </a:r>
            <a:r>
              <a:rPr lang="sr-Latn-RS" dirty="0" smtClean="0"/>
              <a:t> sa stručnim osobljem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Perspektiva kliničara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Stručno osoblje često se žali na preopterećenost poslom, nedostatak vremena, uslove rada i prevelika i nerealna očekivanja </a:t>
            </a:r>
            <a:r>
              <a:rPr lang="sr-Latn-RS" dirty="0" smtClean="0"/>
              <a:t>kl</a:t>
            </a:r>
            <a:r>
              <a:rPr lang="sr-Latn-RS" dirty="0" smtClean="0"/>
              <a:t>ijenata</a:t>
            </a:r>
            <a:r>
              <a:rPr lang="sr-Latn-RS" dirty="0" smtClean="0"/>
              <a:t>. Takođe govore o osećaju da su pružili mnogo više nego što im </a:t>
            </a:r>
            <a:r>
              <a:rPr lang="sr-Latn-RS" dirty="0" smtClean="0"/>
              <a:t>kl</a:t>
            </a:r>
            <a:r>
              <a:rPr lang="sr-Latn-RS" dirty="0" smtClean="0"/>
              <a:t>ijent </a:t>
            </a:r>
            <a:r>
              <a:rPr lang="sr-Latn-RS" dirty="0" smtClean="0"/>
              <a:t>i njegova porodica priznaju</a:t>
            </a:r>
          </a:p>
          <a:p>
            <a:endParaRPr lang="en-US" dirty="0"/>
          </a:p>
        </p:txBody>
      </p:sp>
      <p:pic>
        <p:nvPicPr>
          <p:cNvPr id="7" name="Picture 10" descr="doktor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19556" y="2406237"/>
            <a:ext cx="2913888" cy="2913888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Latn-CS" sz="3600" dirty="0" smtClean="0"/>
              <a:t>Komunikacija između kliničara i </a:t>
            </a:r>
            <a:r>
              <a:rPr lang="sr-Latn-CS" sz="3600" dirty="0" smtClean="0"/>
              <a:t>kl</a:t>
            </a:r>
            <a:r>
              <a:rPr lang="sr-Latn-CS" sz="3600" dirty="0" smtClean="0"/>
              <a:t>ijenta</a:t>
            </a:r>
            <a:r>
              <a:rPr lang="sr-Latn-CS" sz="3600" dirty="0" smtClean="0"/>
              <a:t>:</a:t>
            </a:r>
            <a:endParaRPr lang="en-US" sz="36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sr-Latn-CS" sz="2800" dirty="0" smtClean="0"/>
          </a:p>
          <a:p>
            <a:pPr eaLnBrk="1" hangingPunct="1"/>
            <a:r>
              <a:rPr lang="sr-Latn-CS" sz="2800" dirty="0" smtClean="0"/>
              <a:t>Ne bi trebalo da bude impersonalna,neutralna i hladna kao u drugim oblastima profesionalnog komuniciranja</a:t>
            </a:r>
          </a:p>
          <a:p>
            <a:pPr eaLnBrk="1" hangingPunct="1"/>
            <a:r>
              <a:rPr lang="sr-Latn-CS" sz="2800" dirty="0" smtClean="0"/>
              <a:t>Trebalo bi da se kreira atmosfera senzitivnog, toplog prihvatanja pacijenta</a:t>
            </a:r>
          </a:p>
          <a:p>
            <a:pPr eaLnBrk="1" hangingPunct="1"/>
            <a:r>
              <a:rPr lang="sr-Latn-CS" sz="2800" dirty="0" smtClean="0"/>
              <a:t>Iskustva iz psihoterapije  pokazuju da ovakva komunikacija  blagotvorno deluju mentalno higijenski, utičući ne samo na psihičko već i fizičko zdravlje </a:t>
            </a:r>
            <a:r>
              <a:rPr lang="sr-Latn-CS" sz="2800" dirty="0" smtClean="0"/>
              <a:t>kl</a:t>
            </a:r>
            <a:r>
              <a:rPr lang="sr-Latn-CS" sz="2800" dirty="0" smtClean="0"/>
              <a:t>ijenta</a:t>
            </a:r>
            <a:endParaRPr lang="sr-Latn-C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liničari kao učesnici   </a:t>
            </a:r>
            <a:br>
              <a:rPr lang="sr-Latn-RS" dirty="0" smtClean="0"/>
            </a:br>
            <a:r>
              <a:rPr lang="sr-Latn-RS" dirty="0" smtClean="0"/>
              <a:t> interakcije i komunikacije sa pacijentom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  <a:p>
            <a:r>
              <a:rPr lang="sr-Latn-RS" dirty="0" smtClean="0"/>
              <a:t>  Stručnjaci (posebno lekari) nekad zauzimaju distanciran i krut stav neprikosnovenog “autoriteta za bolesti tela” i smatraju da tako ostavljaju bolji utisak , bolje štite svoj autoritet i povećavaju uspešnost svog delovanja</a:t>
            </a:r>
          </a:p>
          <a:p>
            <a:r>
              <a:rPr lang="sr-Latn-RS" dirty="0" smtClean="0"/>
              <a:t>  Ovakav odnos je kontraproduktivan</a:t>
            </a:r>
            <a:endParaRPr lang="en-US" dirty="0"/>
          </a:p>
        </p:txBody>
      </p:sp>
      <p:pic>
        <p:nvPicPr>
          <p:cNvPr id="15362" name="Picture 2" descr="doktori.n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1333500" cy="133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ercepcija stručnjaka i stručne pomoći od strane </a:t>
            </a:r>
            <a:r>
              <a:rPr lang="sr-Latn-RS" dirty="0" smtClean="0"/>
              <a:t>kl</a:t>
            </a:r>
            <a:r>
              <a:rPr lang="sr-Latn-RS" dirty="0" smtClean="0"/>
              <a:t>ijenta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>
              <a:buNone/>
            </a:pPr>
            <a:r>
              <a:rPr lang="en-US" dirty="0" smtClean="0"/>
              <a:t>V</a:t>
            </a:r>
            <a:r>
              <a:rPr lang="sr-Latn-RS" dirty="0" smtClean="0"/>
              <a:t>ećina klijenata nema dovoljno defektoloških i medicinskih znanja  tako da u prvi plan njihove percepcije i procene tokom interakcije  dolazi ljubaznost , toplina i prijateljski nastup kliničara (specijalnog rehabilitatora)</a:t>
            </a:r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rijateljski nastup </a:t>
            </a:r>
            <a:r>
              <a:rPr lang="sr-Latn-RS" dirty="0" smtClean="0"/>
              <a:t>kliničara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   Kliničar koji deluje prijateljski , naklonjeno i sigurno nastupa, procenjuje se kao kompetentniji i prijatniji od onog koji deluje hladno i rezervisano</a:t>
            </a:r>
          </a:p>
          <a:p>
            <a:pPr>
              <a:buNone/>
            </a:pPr>
            <a:r>
              <a:rPr lang="sr-Latn-RS" dirty="0" smtClean="0"/>
              <a:t>Prijateljski nastup ima ogromnu pozitivnu ulogu u (re)habilitaciji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Content Placeholder 7" descr="thBKPN832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76400" y="2438400"/>
            <a:ext cx="1905000" cy="18288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sr-Latn-RS" dirty="0" smtClean="0"/>
              <a:t>siholoski faktori u komunikaciji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Komunikaciju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govor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posmatrati</a:t>
            </a:r>
            <a:r>
              <a:rPr lang="en-US" dirty="0" smtClean="0"/>
              <a:t> u </a:t>
            </a:r>
            <a:r>
              <a:rPr lang="en-US" dirty="0" err="1" smtClean="0"/>
              <a:t>jedinstvu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sr-Latn-CS" dirty="0" smtClean="0"/>
              <a:t>šć</a:t>
            </a:r>
            <a:r>
              <a:rPr lang="en-US" dirty="0" smtClean="0"/>
              <a:t>u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relaciji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nesvesnim</a:t>
            </a:r>
            <a:endParaRPr lang="en-US" dirty="0" smtClean="0"/>
          </a:p>
          <a:p>
            <a:r>
              <a:rPr lang="en-US" dirty="0" smtClean="0"/>
              <a:t>U </a:t>
            </a:r>
            <a:r>
              <a:rPr lang="en-US" dirty="0" err="1" smtClean="0"/>
              <a:t>komunikaciji</a:t>
            </a:r>
            <a:r>
              <a:rPr lang="en-US" dirty="0" smtClean="0"/>
              <a:t> se </a:t>
            </a:r>
            <a:r>
              <a:rPr lang="en-US" dirty="0" err="1" smtClean="0"/>
              <a:t>bavimo</a:t>
            </a:r>
            <a:r>
              <a:rPr lang="en-US" dirty="0" smtClean="0"/>
              <a:t> </a:t>
            </a:r>
            <a:r>
              <a:rPr lang="en-US" dirty="0" err="1" smtClean="0"/>
              <a:t>uticajem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sr-Latn-CS" dirty="0" smtClean="0"/>
              <a:t>č</a:t>
            </a:r>
            <a:r>
              <a:rPr lang="en-US" dirty="0" err="1" smtClean="0"/>
              <a:t>oveka</a:t>
            </a:r>
            <a:r>
              <a:rPr lang="en-US" dirty="0" smtClean="0"/>
              <a:t> </a:t>
            </a:r>
            <a:r>
              <a:rPr lang="sr-Latn-RS" dirty="0" smtClean="0"/>
              <a:t>(pacijent i kliničar)</a:t>
            </a:r>
            <a:r>
              <a:rPr lang="en-US" dirty="0" err="1" smtClean="0"/>
              <a:t>tokom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endParaRPr lang="en-US" dirty="0" smtClean="0"/>
          </a:p>
          <a:p>
            <a:r>
              <a:rPr lang="sr-Latn-CS" dirty="0" smtClean="0"/>
              <a:t>Uspehu komunikacije doprinose zainteresovanost, poverenje, dobronamernost oba učesnika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ChangeArrowheads="1"/>
          </p:cNvSpPr>
          <p:nvPr/>
        </p:nvSpPr>
        <p:spPr bwMode="auto">
          <a:xfrm>
            <a:off x="984250" y="4595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1987" name="Picture 4" descr="PSIHOLOGIJA-KNJIGA 1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685800"/>
            <a:ext cx="6119813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Maslovljeva hijerarhija motiva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</a:t>
            </a:r>
            <a:r>
              <a:rPr lang="sr-Latn-RS" dirty="0" smtClean="0"/>
              <a:t>napređivanje komunikacije kliničar-pacijent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</a:t>
            </a:r>
            <a:r>
              <a:rPr lang="sr-Latn-RS" dirty="0" smtClean="0"/>
              <a:t>omunikativne veštine se uče i mogu se trenirati i usavršavati</a:t>
            </a:r>
          </a:p>
          <a:p>
            <a:r>
              <a:rPr lang="en-US" dirty="0" smtClean="0"/>
              <a:t>K</a:t>
            </a:r>
            <a:r>
              <a:rPr lang="sr-Latn-RS" dirty="0" smtClean="0"/>
              <a:t>liničari  koji su obučeni u maniru bio-medicinskog modela fokusirani su u komunikaciji samo  na telesne tegobe i često izbegavaju neku opštiju temu u komunikaciji</a:t>
            </a:r>
          </a:p>
          <a:p>
            <a:r>
              <a:rPr lang="en-US" dirty="0" smtClean="0"/>
              <a:t>N</a:t>
            </a:r>
            <a:r>
              <a:rPr lang="sr-Latn-RS" dirty="0" smtClean="0"/>
              <a:t>eki pružaju otpor bavljenju prevencijom i socio-emocionalnim interakcijama smatrajući je oblašću drugih struka (psiholog, psihijatar)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</a:t>
            </a:r>
            <a:r>
              <a:rPr lang="sr-Latn-RS" dirty="0" smtClean="0"/>
              <a:t>straživanja i klinička praksa pokazuju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Ovi odnosi, interakcije i komunikacije mogu da se unapređuju kroz edukaciju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rogrami obuke komuniciranja verbalnim i neverbalnim sredstvima danas su vrlo aktuelni u obrazovanju kliničara u razvijenom svetu</a:t>
            </a:r>
          </a:p>
          <a:p>
            <a:r>
              <a:rPr lang="en-US" dirty="0" smtClean="0"/>
              <a:t>O</a:t>
            </a:r>
            <a:r>
              <a:rPr lang="sr-Latn-RS" dirty="0" smtClean="0"/>
              <a:t>buka </a:t>
            </a:r>
            <a:r>
              <a:rPr lang="sr-Latn-RS" dirty="0" smtClean="0"/>
              <a:t>kl</a:t>
            </a:r>
            <a:r>
              <a:rPr lang="sr-Latn-RS" dirty="0" smtClean="0"/>
              <a:t>ijenata </a:t>
            </a:r>
            <a:r>
              <a:rPr lang="sr-Latn-RS" dirty="0" smtClean="0"/>
              <a:t>takođe je dala dobre efekte. </a:t>
            </a:r>
            <a:r>
              <a:rPr lang="en-US" dirty="0" smtClean="0"/>
              <a:t>O</a:t>
            </a:r>
            <a:r>
              <a:rPr lang="sr-Latn-RS" dirty="0" smtClean="0"/>
              <a:t>ni se takođe treniraju da postavljaju jasna pitanja u vezi </a:t>
            </a:r>
            <a:r>
              <a:rPr lang="sr-Latn-RS" dirty="0" smtClean="0"/>
              <a:t>ometenosti</a:t>
            </a:r>
            <a:r>
              <a:rPr lang="sr-Latn-RS" dirty="0" smtClean="0"/>
              <a:t> </a:t>
            </a:r>
            <a:r>
              <a:rPr lang="sr-Latn-RS" dirty="0" smtClean="0"/>
              <a:t>i </a:t>
            </a:r>
            <a:r>
              <a:rPr lang="sr-Latn-RS" dirty="0" smtClean="0"/>
              <a:t>tretmana  </a:t>
            </a:r>
            <a:r>
              <a:rPr lang="sr-Latn-RS" dirty="0" smtClean="0"/>
              <a:t>što dovodi do redukcije anksioznosti, povećava osećaj lične kontrole i zadovoljstva stručnom uslugom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“</a:t>
            </a:r>
            <a:r>
              <a:rPr lang="en-US" dirty="0" smtClean="0"/>
              <a:t>O</a:t>
            </a:r>
            <a:r>
              <a:rPr lang="sr-Latn-RS" dirty="0" smtClean="0"/>
              <a:t>kidači” za uspostavljanje dobre i uspešne komunikacije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   </a:t>
            </a:r>
            <a:r>
              <a:rPr lang="en-US" dirty="0" smtClean="0"/>
              <a:t>P</a:t>
            </a:r>
            <a:r>
              <a:rPr lang="sr-Latn-RS" dirty="0" smtClean="0"/>
              <a:t>ozdravljanje OSO kada uđe u ordinaciju</a:t>
            </a:r>
            <a:r>
              <a:rPr lang="sr-Latn-RS" dirty="0" smtClean="0"/>
              <a:t>,</a:t>
            </a:r>
          </a:p>
          <a:p>
            <a:r>
              <a:rPr lang="sr-Latn-RS" dirty="0" smtClean="0"/>
              <a:t> </a:t>
            </a:r>
            <a:r>
              <a:rPr lang="sr-Latn-RS" dirty="0" smtClean="0"/>
              <a:t>oslovljavanje imenom (posebno deteta), </a:t>
            </a:r>
            <a:endParaRPr lang="sr-Latn-RS" dirty="0" smtClean="0"/>
          </a:p>
          <a:p>
            <a:r>
              <a:rPr lang="sr-Latn-RS" dirty="0" smtClean="0"/>
              <a:t>ljubaznost</a:t>
            </a:r>
            <a:r>
              <a:rPr lang="sr-Latn-RS" dirty="0" smtClean="0"/>
              <a:t>, osmeh i strpljenje sa </a:t>
            </a:r>
            <a:r>
              <a:rPr lang="sr-Latn-RS" dirty="0" smtClean="0"/>
              <a:t>kl</a:t>
            </a:r>
            <a:r>
              <a:rPr lang="sr-Latn-RS" dirty="0" smtClean="0"/>
              <a:t>ijentom</a:t>
            </a:r>
            <a:r>
              <a:rPr lang="sr-Latn-RS" dirty="0" smtClean="0"/>
              <a:t>, otvaraju prostor dobroj komunikaciji i utiču na snižavanje tenzije i anksioznosti  kod </a:t>
            </a:r>
            <a:r>
              <a:rPr lang="sr-Latn-RS" dirty="0" smtClean="0"/>
              <a:t>kl</a:t>
            </a:r>
            <a:r>
              <a:rPr lang="sr-Latn-RS" dirty="0" smtClean="0"/>
              <a:t>ijenta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Komunikacija sa </a:t>
            </a:r>
            <a:r>
              <a:rPr lang="sr-Latn-CS" dirty="0" smtClean="0"/>
              <a:t>kl</a:t>
            </a:r>
            <a:r>
              <a:rPr lang="sr-Latn-CS" dirty="0" smtClean="0"/>
              <a:t>ijentom </a:t>
            </a:r>
            <a:r>
              <a:rPr lang="sr-Latn-CS" dirty="0" smtClean="0"/>
              <a:t>i aktivno slušanje</a:t>
            </a:r>
            <a:br>
              <a:rPr lang="sr-Latn-CS" dirty="0" smtClean="0"/>
            </a:br>
            <a:r>
              <a:rPr lang="sr-Latn-CS" dirty="0" smtClean="0"/>
              <a:t> 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r-Latn-CS" dirty="0" smtClean="0"/>
              <a:t>Veoma bitno za profesionalce- kliničare</a:t>
            </a:r>
            <a:r>
              <a:rPr lang="sr-Latn-CS" sz="2400" dirty="0" smtClean="0"/>
              <a:t>:</a:t>
            </a:r>
          </a:p>
          <a:p>
            <a:pPr eaLnBrk="1" hangingPunct="1"/>
            <a:r>
              <a:rPr lang="sr-Latn-CS" sz="2400" dirty="0" smtClean="0"/>
              <a:t>Morate pokazati da vam je stalo šta </a:t>
            </a:r>
            <a:r>
              <a:rPr lang="sr-Latn-CS" sz="2400" dirty="0" smtClean="0"/>
              <a:t>kl</a:t>
            </a:r>
            <a:r>
              <a:rPr lang="sr-Latn-CS" sz="2400" dirty="0" smtClean="0"/>
              <a:t>ijent </a:t>
            </a:r>
            <a:r>
              <a:rPr lang="sr-Latn-CS" sz="2400" dirty="0" smtClean="0"/>
              <a:t>govori</a:t>
            </a:r>
          </a:p>
          <a:p>
            <a:pPr eaLnBrk="1" hangingPunct="1"/>
            <a:r>
              <a:rPr lang="sr-Latn-CS" sz="2400" dirty="0" smtClean="0"/>
              <a:t>Pokazati poštovanje prema ličnosti </a:t>
            </a:r>
            <a:r>
              <a:rPr lang="sr-Latn-CS" sz="2400" dirty="0" smtClean="0"/>
              <a:t>kl</a:t>
            </a:r>
            <a:r>
              <a:rPr lang="sr-Latn-CS" sz="2400" dirty="0" smtClean="0"/>
              <a:t>ijenta</a:t>
            </a:r>
            <a:endParaRPr lang="sr-Latn-CS" sz="2400" dirty="0" smtClean="0"/>
          </a:p>
          <a:p>
            <a:pPr eaLnBrk="1" hangingPunct="1"/>
            <a:r>
              <a:rPr lang="sr-Latn-CS" sz="2400" dirty="0" smtClean="0"/>
              <a:t>Dati mu dovoljno vremena  da saopšti šta želi </a:t>
            </a:r>
          </a:p>
          <a:p>
            <a:pPr eaLnBrk="1" hangingPunct="1"/>
            <a:r>
              <a:rPr lang="sr-Latn-CS" sz="2400" dirty="0" smtClean="0"/>
              <a:t>Neverbalno učestvovati u komunikaciji</a:t>
            </a:r>
          </a:p>
          <a:p>
            <a:pPr eaLnBrk="1" hangingPunct="1"/>
            <a:r>
              <a:rPr lang="sr-Latn-CS" sz="2400" dirty="0" smtClean="0"/>
              <a:t>Pokazati razumevanje i simpatiju</a:t>
            </a:r>
          </a:p>
          <a:p>
            <a:pPr eaLnBrk="1" hangingPunct="1"/>
            <a:r>
              <a:rPr lang="sr-Latn-CS" sz="2400" dirty="0" smtClean="0"/>
              <a:t>Biti opušten i ne prekidati  </a:t>
            </a:r>
            <a:r>
              <a:rPr lang="sr-Latn-CS" sz="2400" dirty="0" smtClean="0"/>
              <a:t>kl</a:t>
            </a:r>
            <a:r>
              <a:rPr lang="sr-Latn-CS" sz="2400" dirty="0" smtClean="0"/>
              <a:t>ijenta </a:t>
            </a:r>
            <a:r>
              <a:rPr lang="sr-Latn-CS" sz="2400" dirty="0" smtClean="0"/>
              <a:t>dok ne završi</a:t>
            </a:r>
          </a:p>
          <a:p>
            <a:pPr eaLnBrk="1" hangingPunct="1"/>
            <a:r>
              <a:rPr lang="sr-Latn-CS" sz="2400" dirty="0" smtClean="0"/>
              <a:t>Slušanje </a:t>
            </a:r>
            <a:r>
              <a:rPr lang="sr-Latn-CS" sz="2400" dirty="0" smtClean="0"/>
              <a:t>kl</a:t>
            </a:r>
            <a:r>
              <a:rPr lang="sr-Latn-CS" sz="2400" dirty="0" smtClean="0"/>
              <a:t>ijenta </a:t>
            </a:r>
            <a:r>
              <a:rPr lang="sr-Latn-CS" sz="2400" dirty="0" smtClean="0"/>
              <a:t>mora biti aktivno i zainteresovano</a:t>
            </a:r>
            <a:endParaRPr lang="en-US" sz="2400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410200"/>
            <a:ext cx="26193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b="1" i="1" dirty="0" smtClean="0">
                <a:latin typeface="+mn-lt"/>
              </a:rPr>
              <a:t>Vrste neverbalne komunikacije</a:t>
            </a:r>
            <a:endParaRPr lang="sr-Latn-CS" b="1" dirty="0" smtClean="0">
              <a:latin typeface="+mn-lt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457325"/>
            <a:ext cx="9144000" cy="1400175"/>
          </a:xfrm>
        </p:spPr>
        <p:txBody>
          <a:bodyPr rtlCol="0">
            <a:noAutofit/>
          </a:bodyPr>
          <a:lstStyle/>
          <a:p>
            <a:pPr marL="457200" indent="-4572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sl-SI" sz="2800" b="1" dirty="0" smtClean="0"/>
              <a:t>Kontakt očima</a:t>
            </a:r>
            <a:r>
              <a:rPr lang="sl-SI" sz="2800" dirty="0" smtClean="0"/>
              <a:t> je vrlo važan u svakodnevnoj komunikaciji i smatra se najsnažnijim sredstvom neverbalne komunikacije. Ako uzmemo u obzir da su oči </a:t>
            </a:r>
            <a:r>
              <a:rPr lang="sl-SI" sz="2800" dirty="0" smtClean="0">
                <a:solidFill>
                  <a:srgbClr val="336600"/>
                </a:solidFill>
              </a:rPr>
              <a:t>ogledalo</a:t>
            </a:r>
            <a:r>
              <a:rPr lang="sl-SI" sz="2800" dirty="0" smtClean="0"/>
              <a:t> duše, shvatamo da nam sam pogled mnogo govori o jednoj osobi;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/>
              <a:t>Ako želimo da osoba sa kojom razgovaramo stekne utisak da je slušamo</a:t>
            </a:r>
            <a:r>
              <a:rPr lang="it-IT" sz="2800" dirty="0" smtClean="0">
                <a:solidFill>
                  <a:srgbClr val="FF0000"/>
                </a:solidFill>
              </a:rPr>
              <a:t>,</a:t>
            </a:r>
            <a:r>
              <a:rPr lang="x-none" sz="2800" dirty="0" smtClean="0">
                <a:solidFill>
                  <a:srgbClr val="FF0000"/>
                </a:solidFill>
              </a:rPr>
              <a:t> t</a:t>
            </a:r>
            <a:r>
              <a:rPr lang="it-IT" sz="2800" dirty="0" smtClean="0">
                <a:solidFill>
                  <a:srgbClr val="FF0000"/>
                </a:solidFill>
              </a:rPr>
              <a:t>reba </a:t>
            </a:r>
            <a:r>
              <a:rPr lang="it-IT" sz="2800" dirty="0">
                <a:solidFill>
                  <a:srgbClr val="FF0000"/>
                </a:solidFill>
              </a:rPr>
              <a:t>da je gledamo u oči oko tri četvrtine vremena razgovora</a:t>
            </a:r>
            <a:r>
              <a:rPr lang="it-IT" sz="2800" dirty="0" smtClean="0">
                <a:solidFill>
                  <a:srgbClr val="FF0000"/>
                </a:solidFill>
              </a:rPr>
              <a:t>,</a:t>
            </a:r>
            <a:r>
              <a:rPr lang="x-none" sz="2800" dirty="0" smtClean="0">
                <a:solidFill>
                  <a:srgbClr val="FF0000"/>
                </a:solidFill>
              </a:rPr>
              <a:t> </a:t>
            </a:r>
            <a:r>
              <a:rPr lang="it-IT" sz="2800" dirty="0" smtClean="0">
                <a:solidFill>
                  <a:srgbClr val="FF0000"/>
                </a:solidFill>
              </a:rPr>
              <a:t>pogledima </a:t>
            </a:r>
            <a:r>
              <a:rPr lang="it-IT" sz="2800" dirty="0">
                <a:solidFill>
                  <a:srgbClr val="FF0000"/>
                </a:solidFill>
              </a:rPr>
              <a:t>dugim 1-7 sekundi. </a:t>
            </a:r>
            <a:endParaRPr lang="sr-Latn-CS" sz="2800" kern="0" dirty="0">
              <a:solidFill>
                <a:srgbClr val="FF000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Tx/>
              <a:buAutoNum type="arabicPeriod"/>
              <a:defRPr/>
            </a:pPr>
            <a:endParaRPr lang="sr-Latn-CS" sz="2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8625" y="5072063"/>
            <a:ext cx="9144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sr-Latn-C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285750" y="357188"/>
            <a:ext cx="8786813" cy="857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b="1" dirty="0" smtClean="0"/>
              <a:t>Položaj  tela</a:t>
            </a:r>
            <a:r>
              <a:rPr lang="it-IT" dirty="0" smtClean="0"/>
              <a:t> često govori o </a:t>
            </a:r>
            <a:r>
              <a:rPr lang="en-US" dirty="0" err="1" smtClean="0"/>
              <a:t>unutrašnjim</a:t>
            </a:r>
            <a:r>
              <a:rPr lang="en-US" dirty="0" smtClean="0"/>
              <a:t> </a:t>
            </a:r>
            <a:r>
              <a:rPr lang="en-US" dirty="0" err="1" smtClean="0"/>
              <a:t>stanjima</a:t>
            </a:r>
            <a:endParaRPr lang="sr-Latn-C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-76200" y="1905000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000" dirty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Oni koji su puni nade, dominantni, samouvereni uglavnom će imati</a:t>
            </a: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uspravno držanje</a:t>
            </a:r>
            <a:r>
              <a:rPr lang="it-IT" sz="2000" dirty="0">
                <a:latin typeface="+mn-lt"/>
              </a:rPr>
              <a:t>. </a:t>
            </a:r>
            <a:endParaRPr lang="x-none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latin typeface="+mn-lt"/>
              </a:rPr>
              <a:t>Pozitivni stavovi prema drug</a:t>
            </a:r>
            <a:r>
              <a:rPr lang="x-none" sz="2000" dirty="0">
                <a:latin typeface="+mn-lt"/>
              </a:rPr>
              <a:t>ome</a:t>
            </a:r>
            <a:r>
              <a:rPr lang="it-IT" sz="2000" dirty="0">
                <a:latin typeface="+mn-lt"/>
              </a:rPr>
              <a:t> su najčešće praćeni naginjanjem napred,</a:t>
            </a:r>
            <a:r>
              <a:rPr lang="x-none" sz="2000" dirty="0">
                <a:latin typeface="+mn-lt"/>
              </a:rPr>
              <a:t>prema sagovorniku,</a:t>
            </a:r>
            <a:r>
              <a:rPr lang="it-IT" sz="2000" dirty="0">
                <a:latin typeface="+mn-lt"/>
              </a:rPr>
              <a:t> posebno kada sedimo. </a:t>
            </a:r>
            <a:endParaRPr lang="x-none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latin typeface="+mn-lt"/>
              </a:rPr>
              <a:t>Negativni ili neprijateljski stavovi su signalizirani naginjanjem unazad. </a:t>
            </a:r>
            <a:endParaRPr lang="x-none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Prekrštenim rukama </a:t>
            </a:r>
            <a:r>
              <a:rPr lang="it-IT" sz="2000" dirty="0">
                <a:latin typeface="+mn-lt"/>
              </a:rPr>
              <a:t>se često može iskazati negativan stav prema drugoj osobi, a</a:t>
            </a:r>
            <a:r>
              <a:rPr lang="x-none" sz="2000" dirty="0">
                <a:latin typeface="+mn-lt"/>
              </a:rPr>
              <a:t> </a:t>
            </a:r>
            <a:r>
              <a:rPr lang="x-none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lagano opuštenim rukama pored tela</a:t>
            </a:r>
            <a:r>
              <a:rPr lang="it-IT" sz="2000" dirty="0">
                <a:latin typeface="+mn-lt"/>
              </a:rPr>
              <a:t> otvorenost i pristupačnost</a:t>
            </a:r>
            <a:endParaRPr lang="x-none" sz="20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dirty="0">
                <a:latin typeface="+mn-lt"/>
              </a:rPr>
              <a:t>S</a:t>
            </a:r>
            <a:r>
              <a:rPr lang="it-IT" sz="2000" dirty="0">
                <a:latin typeface="+mn-lt"/>
              </a:rPr>
              <a:t>tav tela može da pokaže samopouzdanje</a:t>
            </a:r>
            <a:r>
              <a:rPr lang="sr-Latn-CS" sz="2000" dirty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ili nesigurnost. </a:t>
            </a:r>
            <a:r>
              <a:rPr lang="x-none" sz="2000" dirty="0"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x-none" sz="2000" dirty="0">
                <a:solidFill>
                  <a:srgbClr val="C00000"/>
                </a:solidFill>
                <a:latin typeface="+mn-lt"/>
              </a:rPr>
              <a:t>P</a:t>
            </a:r>
            <a:r>
              <a:rPr lang="it-IT" sz="2000" dirty="0">
                <a:solidFill>
                  <a:srgbClr val="C00000"/>
                </a:solidFill>
                <a:latin typeface="+mn-lt"/>
              </a:rPr>
              <a:t>ogrbljen stav </a:t>
            </a:r>
            <a:r>
              <a:rPr lang="it-IT" sz="2000" dirty="0">
                <a:latin typeface="+mn-lt"/>
              </a:rPr>
              <a:t>osim što</a:t>
            </a:r>
            <a:r>
              <a:rPr lang="x-none" sz="2000" dirty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daju sliku nesigurnosti, </a:t>
            </a:r>
            <a:r>
              <a:rPr lang="it-IT" sz="2000" dirty="0" smtClean="0">
                <a:latin typeface="+mn-lt"/>
              </a:rPr>
              <a:t>mo</a:t>
            </a:r>
            <a:r>
              <a:rPr lang="sr-Latn-RS" sz="2000" dirty="0" smtClean="0">
                <a:latin typeface="+mn-lt"/>
              </a:rPr>
              <a:t>že</a:t>
            </a:r>
            <a:r>
              <a:rPr lang="it-IT" sz="2000" dirty="0" smtClean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često delovati i iritirajuće na onog ko </a:t>
            </a:r>
            <a:r>
              <a:rPr lang="it-IT" sz="2000" dirty="0" smtClean="0">
                <a:latin typeface="+mn-lt"/>
              </a:rPr>
              <a:t> </a:t>
            </a:r>
            <a:r>
              <a:rPr lang="it-IT" sz="2000" dirty="0">
                <a:latin typeface="+mn-lt"/>
              </a:rPr>
              <a:t>sluša.</a:t>
            </a:r>
            <a:endParaRPr lang="sr-Latn-CS" sz="2000" dirty="0"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endParaRPr lang="sr-Latn-CS" sz="20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9144000" cy="48577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V</a:t>
            </a:r>
            <a:r>
              <a:rPr lang="it-IT" sz="2000" dirty="0" smtClean="0"/>
              <a:t>ažni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it-IT" sz="2000" dirty="0" smtClean="0"/>
              <a:t> ne samo dok govorimo već i dok slušamo, jer ako se koriste na pravi način mogu da olakšaju komunikaciju. </a:t>
            </a:r>
            <a:endParaRPr lang="sr-Latn-CS" sz="2000" dirty="0" smtClean="0"/>
          </a:p>
          <a:p>
            <a:pPr eaLnBrk="1" hangingPunct="1"/>
            <a:r>
              <a:rPr lang="sr-Latn-CS" sz="2000" dirty="0" smtClean="0"/>
              <a:t>O</a:t>
            </a:r>
            <a:r>
              <a:rPr lang="it-IT" sz="2000" dirty="0" smtClean="0"/>
              <a:t>ni mogu da se koriste za pokazivanje stavova, kao zamena u govoru</a:t>
            </a:r>
            <a:r>
              <a:rPr lang="en-US" sz="2000" dirty="0" smtClean="0"/>
              <a:t>,</a:t>
            </a:r>
            <a:r>
              <a:rPr lang="it-IT" sz="2000" dirty="0" smtClean="0"/>
              <a:t> u znak podrške onome što je izrečeno</a:t>
            </a:r>
            <a:r>
              <a:rPr lang="en-US" sz="2000" dirty="0" smtClean="0"/>
              <a:t>,</a:t>
            </a:r>
            <a:r>
              <a:rPr lang="it-IT" sz="2000" dirty="0" smtClean="0"/>
              <a:t> ali i da protivureče izrečenom. </a:t>
            </a:r>
            <a:endParaRPr lang="sr-Latn-CS" sz="2000" dirty="0" smtClean="0"/>
          </a:p>
          <a:p>
            <a:pPr eaLnBrk="1" hangingPunct="1"/>
            <a:r>
              <a:rPr lang="it-IT" sz="2000" dirty="0" smtClean="0"/>
              <a:t>Kada je glava visoko i malo nagnuta unazad, to </a:t>
            </a:r>
            <a:r>
              <a:rPr lang="sr-Latn-RS" sz="2000" dirty="0" smtClean="0"/>
              <a:t>može da </a:t>
            </a:r>
            <a:r>
              <a:rPr lang="it-IT" sz="2000" dirty="0" smtClean="0"/>
              <a:t>se tumači kao preziran, gord pa čak i agresivan stav</a:t>
            </a:r>
            <a:r>
              <a:rPr lang="en-US" sz="2000" dirty="0" smtClean="0"/>
              <a:t>,</a:t>
            </a:r>
            <a:r>
              <a:rPr lang="en-US" sz="2000" dirty="0" err="1" smtClean="0"/>
              <a:t>posebno</a:t>
            </a:r>
            <a:r>
              <a:rPr lang="it-IT" sz="2000" dirty="0" smtClean="0"/>
              <a:t> ako ga prate oštar pogled, izvijene usne i neuobičajeno crveno lice. </a:t>
            </a:r>
            <a:endParaRPr lang="sr-Latn-CS" sz="2000" dirty="0" smtClean="0"/>
          </a:p>
          <a:p>
            <a:pPr eaLnBrk="1" hangingPunct="1"/>
            <a:r>
              <a:rPr lang="it-IT" sz="2000" dirty="0" smtClean="0"/>
              <a:t>Pognuta glava ukazuje na pokornost, poniznost ili čak depresiju (ako ovo prate faktori kao što je spor, isprekidan i tih govor, kao i izbegavanje kontakta očima).</a:t>
            </a:r>
            <a:endParaRPr lang="sr-Latn-CS" sz="2000" dirty="0" smtClean="0"/>
          </a:p>
          <a:p>
            <a:pPr eaLnBrk="1" hangingPunct="1">
              <a:buNone/>
            </a:pPr>
            <a:endParaRPr lang="sr-Latn-CS" sz="2000" dirty="0" smtClean="0"/>
          </a:p>
          <a:p>
            <a:pPr eaLnBrk="1" hangingPunct="1"/>
            <a:endParaRPr lang="sr-Latn-CS" sz="2000" dirty="0" smtClean="0"/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2743200" y="280988"/>
            <a:ext cx="45019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N</a:t>
            </a:r>
            <a:r>
              <a:rPr lang="sr-Latn-RS" sz="3200" dirty="0" smtClean="0">
                <a:solidFill>
                  <a:srgbClr val="000000"/>
                </a:solidFill>
              </a:rPr>
              <a:t>everbalna komunikacija-</a:t>
            </a:r>
          </a:p>
          <a:p>
            <a:r>
              <a:rPr lang="sr-Latn-RS" sz="3200" dirty="0" smtClean="0">
                <a:solidFill>
                  <a:srgbClr val="000000"/>
                </a:solidFill>
              </a:rPr>
              <a:t>p</a:t>
            </a:r>
            <a:r>
              <a:rPr lang="it-IT" sz="3200" dirty="0" smtClean="0">
                <a:solidFill>
                  <a:srgbClr val="000000"/>
                </a:solidFill>
              </a:rPr>
              <a:t>okreti </a:t>
            </a:r>
            <a:r>
              <a:rPr lang="it-IT" sz="3200" dirty="0">
                <a:solidFill>
                  <a:srgbClr val="000000"/>
                </a:solidFill>
              </a:rPr>
              <a:t>glavom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dirty="0" smtClean="0"/>
              <a:t>Dobra komunikacija sa pacijentom je uvek dobra klinička praksa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239000" cy="3951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b="1" dirty="0" smtClean="0"/>
              <a:t>   Neophodnost savladavanja veština u neverbalnoj i verbalnoj komunikaciji  stručnog osoblja u odnosima sa </a:t>
            </a:r>
            <a:r>
              <a:rPr lang="sr-Latn-CS" b="1" dirty="0" smtClean="0"/>
              <a:t>kl</a:t>
            </a:r>
            <a:r>
              <a:rPr lang="sr-Latn-CS" b="1" dirty="0" smtClean="0"/>
              <a:t>ijentima</a:t>
            </a:r>
            <a:endParaRPr lang="sr-Latn-CS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dirty="0" smtClean="0"/>
              <a:t>Kliničar treba da stekne veštinu zapažanja i tumačenja neverbalnih poruka </a:t>
            </a:r>
            <a:r>
              <a:rPr lang="sr-Latn-CS" dirty="0" smtClean="0"/>
              <a:t>kl</a:t>
            </a:r>
            <a:r>
              <a:rPr lang="sr-Latn-CS" dirty="0" smtClean="0"/>
              <a:t>ijenta </a:t>
            </a:r>
            <a:r>
              <a:rPr lang="sr-Latn-CS" dirty="0" smtClean="0"/>
              <a:t>(namernnih i nenamernnih)</a:t>
            </a:r>
            <a:r>
              <a:rPr lang="it-IT" dirty="0" smtClean="0"/>
              <a:t> </a:t>
            </a:r>
            <a:r>
              <a:rPr lang="sr-Latn-CS" dirty="0" smtClean="0"/>
              <a:t>kao i koncentraciju na verbalne poruke.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dirty="0" smtClean="0"/>
              <a:t>Kl</a:t>
            </a:r>
            <a:r>
              <a:rPr lang="sr-Latn-CS" dirty="0" smtClean="0"/>
              <a:t>ijent </a:t>
            </a:r>
            <a:r>
              <a:rPr lang="sr-Latn-CS" dirty="0" smtClean="0"/>
              <a:t>takođe zapaža i tumači (nekad i pogrešno jer je preosetljiv zbog svoje ometenosti) ponašanje kliničara (verbalno i neverbalno) jer je to ponašanje za njega lično veoma važno.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b="1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643938" cy="9286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b="1" i="1" dirty="0" smtClean="0">
                <a:latin typeface="+mn-lt"/>
              </a:rPr>
              <a:t>Dobra komunikacija sa </a:t>
            </a:r>
            <a:r>
              <a:rPr lang="sr-Latn-RS" b="1" i="1" dirty="0" smtClean="0">
                <a:latin typeface="+mn-lt"/>
              </a:rPr>
              <a:t>kl</a:t>
            </a:r>
            <a:r>
              <a:rPr lang="sr-Latn-RS" b="1" i="1" dirty="0" smtClean="0">
                <a:latin typeface="+mn-lt"/>
              </a:rPr>
              <a:t>ijentom </a:t>
            </a:r>
            <a:r>
              <a:rPr lang="es-ES" b="1" i="1" dirty="0" smtClean="0">
                <a:latin typeface="+mn-lt"/>
              </a:rPr>
              <a:t>:</a:t>
            </a:r>
            <a:r>
              <a:rPr lang="sr-Latn-CS" b="1" dirty="0" smtClean="0"/>
              <a:t/>
            </a:r>
            <a:br>
              <a:rPr lang="sr-Latn-CS" b="1" dirty="0" smtClean="0"/>
            </a:br>
            <a:endParaRPr lang="sr-Latn-CS" b="1" dirty="0" smtClean="0"/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7772400" cy="5857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s-ES" sz="1800" dirty="0" err="1" smtClean="0"/>
              <a:t>Profesionalna</a:t>
            </a:r>
            <a:r>
              <a:rPr lang="es-ES" sz="1800" dirty="0" smtClean="0"/>
              <a:t> </a:t>
            </a:r>
            <a:r>
              <a:rPr lang="es-ES" sz="1800" dirty="0" err="1" smtClean="0"/>
              <a:t>pravila</a:t>
            </a:r>
            <a:r>
              <a:rPr lang="es-ES" sz="1800" dirty="0" smtClean="0"/>
              <a:t>:</a:t>
            </a:r>
            <a:endParaRPr lang="sr-Latn-CS" sz="1800" dirty="0" smtClean="0"/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Važno je kako kliničar prima </a:t>
            </a:r>
            <a:r>
              <a:rPr lang="sr-Latn-CS" sz="1800" b="1" dirty="0" smtClean="0"/>
              <a:t> </a:t>
            </a:r>
            <a:r>
              <a:rPr lang="sr-Latn-CS" sz="1800" b="1" dirty="0" smtClean="0"/>
              <a:t>kl</a:t>
            </a:r>
            <a:r>
              <a:rPr lang="sr-Latn-CS" sz="1800" b="1" dirty="0" smtClean="0"/>
              <a:t>ijenta </a:t>
            </a:r>
            <a:r>
              <a:rPr lang="sr-Latn-CS" sz="1800" b="1" dirty="0" smtClean="0"/>
              <a:t>; pozdravljanje</a:t>
            </a:r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Podsticati otvorenost i iskrenost u komunikaciji</a:t>
            </a:r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 Otvoreno pitati  i tražiti iskrene odgovore</a:t>
            </a:r>
          </a:p>
          <a:p>
            <a:pPr eaLnBrk="1" hangingPunct="1"/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Trebalo bi  </a:t>
            </a:r>
            <a:r>
              <a:rPr lang="sr-Latn-CS" sz="1800" b="1" dirty="0" smtClean="0"/>
              <a:t>dozvoliti  </a:t>
            </a:r>
            <a:r>
              <a:rPr lang="sr-Latn-CS" sz="1800" b="1" dirty="0" smtClean="0"/>
              <a:t>i omogućiti </a:t>
            </a:r>
            <a:r>
              <a:rPr lang="sr-Latn-CS" sz="1800" b="1" dirty="0" smtClean="0"/>
              <a:t> </a:t>
            </a:r>
            <a:r>
              <a:rPr lang="sr-Latn-CS" sz="1800" b="1" dirty="0" smtClean="0"/>
              <a:t>kl</a:t>
            </a:r>
            <a:r>
              <a:rPr lang="sr-Latn-CS" sz="1800" b="1" dirty="0" smtClean="0"/>
              <a:t>ijentu </a:t>
            </a:r>
            <a:r>
              <a:rPr lang="sr-Latn-CS" sz="1800" b="1" dirty="0" smtClean="0"/>
              <a:t>da predstavi </a:t>
            </a:r>
          </a:p>
          <a:p>
            <a:pPr eaLnBrk="1" hangingPunct="1">
              <a:buNone/>
            </a:pPr>
            <a:r>
              <a:rPr lang="sr-Latn-CS" sz="1800" b="1" dirty="0" smtClean="0"/>
              <a:t>       probleme svojim rečima</a:t>
            </a:r>
          </a:p>
          <a:p>
            <a:pPr eaLnBrk="1" hangingPunct="1"/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Ohrabrivati  ga da objasni i argumentuje </a:t>
            </a:r>
          </a:p>
          <a:p>
            <a:pPr eaLnBrk="1" hangingPunct="1"/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Ne bi trebalo  prekidati </a:t>
            </a:r>
            <a:r>
              <a:rPr lang="sr-Latn-CS" sz="1800" b="1" dirty="0" smtClean="0"/>
              <a:t> </a:t>
            </a:r>
            <a:r>
              <a:rPr lang="sr-Latn-CS" sz="1800" b="1" dirty="0" smtClean="0"/>
              <a:t>kl</a:t>
            </a:r>
            <a:r>
              <a:rPr lang="sr-Latn-CS" sz="1800" b="1" dirty="0" smtClean="0"/>
              <a:t>ijenta </a:t>
            </a:r>
            <a:r>
              <a:rPr lang="sr-Latn-CS" sz="1800" b="1" dirty="0" smtClean="0"/>
              <a:t>dok govori</a:t>
            </a:r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/>
            <a:r>
              <a:rPr lang="sr-Latn-CS" sz="1800" b="1" dirty="0" smtClean="0"/>
              <a:t>Trebalo bi dobro slušati, posmatrati , posebno neuobičajene znake  </a:t>
            </a:r>
          </a:p>
          <a:p>
            <a:pPr eaLnBrk="1" hangingPunct="1">
              <a:buFontTx/>
              <a:buNone/>
            </a:pPr>
            <a:endParaRPr lang="sr-Latn-C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sr-Latn-CS" dirty="0" smtClean="0"/>
              <a:t>Važnost komunikacije u rehabilitaciji</a:t>
            </a:r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sr-Latn-CS" sz="2400" dirty="0" smtClean="0"/>
              <a:t> Komunikacija u rehabilitaciji različita je od one u drugim oblastima  i </a:t>
            </a:r>
            <a:r>
              <a:rPr lang="sr-Latn-CS" sz="2400" dirty="0" smtClean="0">
                <a:solidFill>
                  <a:srgbClr val="FF0000"/>
                </a:solidFill>
              </a:rPr>
              <a:t>ima veću važnost</a:t>
            </a:r>
            <a:r>
              <a:rPr lang="sr-Latn-CS" sz="2400" dirty="0" smtClean="0"/>
              <a:t>:</a:t>
            </a:r>
          </a:p>
          <a:p>
            <a:pPr eaLnBrk="1" hangingPunct="1"/>
            <a:r>
              <a:rPr lang="sr-Latn-CS" sz="2400" dirty="0" smtClean="0"/>
              <a:t>Rehabilitator- kliničar se bavi egzistencijalno veoma bitnim aspektom života klijenta</a:t>
            </a:r>
          </a:p>
          <a:p>
            <a:pPr eaLnBrk="1" hangingPunct="1"/>
            <a:r>
              <a:rPr lang="sr-Latn-CS" sz="2400" dirty="0" smtClean="0"/>
              <a:t>Ona je više lična i emocionalno obojena, traži poverenje i vrlo često poverljivost (tajnost) jer se radi o problemima intimne prirode.</a:t>
            </a:r>
          </a:p>
          <a:p>
            <a:r>
              <a:rPr lang="sr-Latn-CS" sz="2400" dirty="0" smtClean="0"/>
              <a:t>U rehabilitaciji za razliku od drugih oblika profesionalne komunikacije omogućen je, čak i veoma poželjan, fizički dodir, kao vrsta ohrabrenja i bliskog, prihvatajućeg odnosa prema OSO, naročito kada je u pitanju dete. Rehabilitator  koristi tri vida komunikacije sa </a:t>
            </a:r>
            <a:r>
              <a:rPr lang="sr-Latn-CS" sz="2400" dirty="0" smtClean="0"/>
              <a:t>kl</a:t>
            </a:r>
            <a:r>
              <a:rPr lang="sr-Latn-CS" sz="2400" dirty="0" smtClean="0"/>
              <a:t>ijentom,verbalnu</a:t>
            </a:r>
            <a:r>
              <a:rPr lang="sr-Latn-CS" sz="2400" dirty="0" smtClean="0"/>
              <a:t>, gestovnu i dodir.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Kod OSO  javljaju se često blaže psihičke smetnje ali nekad i psihički poremećaji,  </a:t>
            </a:r>
          </a:p>
          <a:p>
            <a:r>
              <a:rPr lang="sr-Latn-RS" dirty="0" smtClean="0"/>
              <a:t> u ređim slučajevima javlja se i prava psihopatologija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</a:t>
            </a:r>
            <a:r>
              <a:rPr lang="sr-Latn-RS" dirty="0" smtClean="0"/>
              <a:t>izički kontakt –emocionalna podrška pacijent</a:t>
            </a:r>
            <a:r>
              <a:rPr lang="en-US" dirty="0" smtClean="0"/>
              <a:t>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Ruka na ramenu </a:t>
            </a:r>
            <a:r>
              <a:rPr lang="sr-Latn-RS" dirty="0" smtClean="0"/>
              <a:t>kl</a:t>
            </a:r>
            <a:r>
              <a:rPr lang="sr-Latn-RS" dirty="0" smtClean="0"/>
              <a:t>ijenta </a:t>
            </a:r>
            <a:r>
              <a:rPr lang="sr-Latn-RS" dirty="0" smtClean="0"/>
              <a:t>ili tapšanje po leđima ili ruci može mnogo učiniti na pacijentovom osećanju sigurnosti i osećanju da nije sam na svetu sa svojim problemom. 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osebno kada su u pitanju stari i usamljeni ljudi , ovakva neverbalna psihička podrška može biti mnogo efektivnija od reči</a:t>
            </a:r>
          </a:p>
          <a:p>
            <a:r>
              <a:rPr lang="sr-Latn-RS" dirty="0" smtClean="0"/>
              <a:t>Danas se zbog problema pedofilije i seksualne zloupotrebe na zapadu uvode ograničenja fizičkog dodira u pomagačkim profesijama, naročito dece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M</a:t>
            </a:r>
            <a:r>
              <a:rPr lang="sr-Latn-RS" sz="2000" dirty="0" smtClean="0"/>
              <a:t>eđusobno poverenje i razumevanje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</a:t>
            </a:r>
            <a:r>
              <a:rPr lang="sr-Latn-RS" dirty="0" smtClean="0"/>
              <a:t>ikad ne odbijaj </a:t>
            </a:r>
            <a:r>
              <a:rPr lang="sr-Latn-RS" dirty="0" smtClean="0"/>
              <a:t>kl</a:t>
            </a:r>
            <a:r>
              <a:rPr lang="sr-Latn-RS" dirty="0" smtClean="0"/>
              <a:t>ijenta  </a:t>
            </a:r>
            <a:r>
              <a:rPr lang="sr-Latn-RS" dirty="0" smtClean="0"/>
              <a:t>kada želi i traži da te vidi ili razgovara sa tobom</a:t>
            </a:r>
          </a:p>
          <a:p>
            <a:pPr>
              <a:buNone/>
            </a:pPr>
            <a:endParaRPr lang="sr-Latn-RS" dirty="0" smtClean="0"/>
          </a:p>
          <a:p>
            <a:r>
              <a:rPr lang="en-US" dirty="0" smtClean="0"/>
              <a:t>P</a:t>
            </a:r>
            <a:r>
              <a:rPr lang="sr-Latn-RS" dirty="0" smtClean="0"/>
              <a:t>ažljivo ga saslušaj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ostupaj  dostojanstveno ali bez pompe . Pokaži prijateljski odnos</a:t>
            </a:r>
            <a:endParaRPr lang="en-US" dirty="0"/>
          </a:p>
        </p:txBody>
      </p:sp>
      <p:pic>
        <p:nvPicPr>
          <p:cNvPr id="9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976" y="1823122"/>
            <a:ext cx="2619048" cy="174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F</a:t>
            </a:r>
            <a:r>
              <a:rPr lang="sr-Latn-RS" dirty="0" smtClean="0">
                <a:solidFill>
                  <a:srgbClr val="FFC000"/>
                </a:solidFill>
              </a:rPr>
              <a:t>enomen profesionalnog sagorevanja </a:t>
            </a:r>
            <a:r>
              <a:rPr lang="sr-Latn-RS" dirty="0" smtClean="0"/>
              <a:t>(izgaranja)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>
                <a:latin typeface="Arial" charset="0"/>
                <a:cs typeface="Arial" charset="0"/>
              </a:rPr>
              <a:t>Sindrom izgaranja („burnout“)</a:t>
            </a:r>
            <a:br>
              <a:rPr lang="sr-Latn-CS" dirty="0" smtClean="0">
                <a:latin typeface="Arial" charset="0"/>
                <a:cs typeface="Arial" charset="0"/>
              </a:rPr>
            </a:br>
            <a:endParaRPr lang="sr-Latn-CS" dirty="0" smtClean="0">
              <a:latin typeface="Arial" charset="0"/>
              <a:cs typeface="Arial" charset="0"/>
            </a:endParaRPr>
          </a:p>
          <a:p>
            <a:r>
              <a:rPr lang="sr-Latn-CS" sz="2000" dirty="0" smtClean="0">
                <a:latin typeface="Arial" charset="0"/>
                <a:cs typeface="Arial" charset="0"/>
              </a:rPr>
              <a:t>Definicije: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231775" indent="-173038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Emotivna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reakcija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na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hronični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stres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u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kojoj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dolazi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do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postepenog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u="sng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iscrpljivanja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resursa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osob</a:t>
            </a:r>
            <a:r>
              <a:rPr lang="sr-Latn-R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sr-Latn-R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a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uključuje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emocionalnu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fizičku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kognitivnu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iscrpljenost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(</a:t>
            </a:r>
            <a:r>
              <a:rPr lang="en-US" sz="2400" i="1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Shirom</a:t>
            </a:r>
            <a:r>
              <a:rPr lang="en-US" sz="2400" i="1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 1989)</a:t>
            </a:r>
          </a:p>
          <a:p>
            <a:pPr marL="231775" indent="-173038">
              <a:spcAft>
                <a:spcPts val="1200"/>
              </a:spcAft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Stanje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mentalne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/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ili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fizičke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u="sng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iscrpljenosti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prouzrokovano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ekscesivnim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dugotrajnim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stresom</a:t>
            </a:r>
            <a:r>
              <a:rPr lang="en-US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(Australian </a:t>
            </a:r>
            <a:r>
              <a:rPr lang="en-US" sz="2400" i="1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Institue</a:t>
            </a:r>
            <a:r>
              <a:rPr lang="en-US" sz="2400" i="1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of Health and Welfare, 2002)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Sindrom izgaranja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33400" y="1600200"/>
            <a:ext cx="8232775" cy="5029200"/>
          </a:xfrm>
        </p:spPr>
        <p:txBody>
          <a:bodyPr/>
          <a:lstStyle/>
          <a:p>
            <a:pPr marL="231775" indent="-173038" eaLnBrk="1" hangingPunct="1">
              <a:lnSpc>
                <a:spcPct val="95000"/>
              </a:lnSpc>
              <a:spcBef>
                <a:spcPct val="20000"/>
              </a:spcBef>
              <a:spcAft>
                <a:spcPts val="2400"/>
              </a:spcAft>
              <a:buFont typeface="Wingdings" pitchFamily="2" charset="2"/>
              <a:buChar char="q"/>
            </a:pPr>
            <a:r>
              <a:rPr lang="sr-Latn-C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P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rimarno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je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prisutan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istraživan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u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oblasti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C000"/>
                </a:solidFill>
                <a:latin typeface="Arial" charset="0"/>
                <a:cs typeface="Arial" charset="0"/>
              </a:rPr>
              <a:t>pomagačkih</a:t>
            </a:r>
            <a:r>
              <a:rPr lang="en-US" sz="2400" dirty="0">
                <a:solidFill>
                  <a:srgbClr val="FFC000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FFC000"/>
                </a:solidFill>
                <a:latin typeface="Arial" charset="0"/>
                <a:cs typeface="Arial" charset="0"/>
              </a:rPr>
              <a:t>profesija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(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nastavnika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medicinskih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sestara</a:t>
            </a:r>
            <a:r>
              <a:rPr lang="en-U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lekara</a:t>
            </a:r>
            <a:r>
              <a:rPr lang="en-U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,</a:t>
            </a:r>
            <a:r>
              <a:rPr lang="sr-Latn-R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psihologa,</a:t>
            </a:r>
            <a:r>
              <a:rPr lang="en-U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sr-Latn-R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defektologa, </a:t>
            </a:r>
            <a:r>
              <a:rPr lang="en-US" sz="2400" dirty="0" err="1" smtClean="0">
                <a:solidFill>
                  <a:srgbClr val="503C3C"/>
                </a:solidFill>
                <a:latin typeface="Arial" charset="0"/>
                <a:cs typeface="Arial" charset="0"/>
              </a:rPr>
              <a:t>socijalnih</a:t>
            </a:r>
            <a:r>
              <a:rPr lang="en-US" sz="2400" dirty="0" smtClean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radnika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policajaca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itd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) </a:t>
            </a:r>
          </a:p>
          <a:p>
            <a:pPr marL="231775" indent="-173038" eaLnBrk="1" hangingPunct="1">
              <a:lnSpc>
                <a:spcPct val="95000"/>
              </a:lnSpc>
              <a:spcBef>
                <a:spcPct val="20000"/>
              </a:spcBef>
              <a:spcAft>
                <a:spcPts val="2400"/>
              </a:spcAft>
              <a:buFont typeface="Wingdings" pitchFamily="2" charset="2"/>
              <a:buChar char="q"/>
            </a:pP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Etiologija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je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multidimenzionalna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-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na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razvijanje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ovog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sindroma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utiču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psihološki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sociodemografski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finansijski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faktori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faktori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koji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se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odnose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na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samu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radnu</a:t>
            </a:r>
            <a:r>
              <a:rPr lang="en-US" sz="2400" dirty="0">
                <a:solidFill>
                  <a:srgbClr val="503C3C"/>
                </a:solidFill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  <a:cs typeface="Arial" charset="0"/>
              </a:rPr>
              <a:t>organizaciju</a:t>
            </a:r>
            <a:endParaRPr lang="sr-Latn-CS" sz="2400" dirty="0">
              <a:solidFill>
                <a:srgbClr val="503C3C"/>
              </a:solidFill>
              <a:latin typeface="Arial" charset="0"/>
              <a:cs typeface="Arial" charset="0"/>
            </a:endParaRPr>
          </a:p>
          <a:p>
            <a:pPr marL="231775" indent="-173038" eaLnBrk="1" hangingPunct="1">
              <a:lnSpc>
                <a:spcPct val="95000"/>
              </a:lnSpc>
            </a:pPr>
            <a:r>
              <a:rPr lang="sr-Latn-CS" sz="2400" dirty="0">
                <a:solidFill>
                  <a:srgbClr val="503C3C"/>
                </a:solidFill>
                <a:latin typeface="Arial" charset="0"/>
              </a:rPr>
              <a:t>Prepoznat je i u međunarodnoj klasifikaciji bolesti ICD-10 (dijagnoza Z73.0), dakle </a:t>
            </a:r>
            <a:r>
              <a:rPr lang="sr-Latn-CS" sz="2400" dirty="0">
                <a:solidFill>
                  <a:srgbClr val="FFC000"/>
                </a:solidFill>
                <a:latin typeface="Arial" charset="0"/>
              </a:rPr>
              <a:t>ne u okviru poglavlja Mentalni poremećaji</a:t>
            </a:r>
            <a:r>
              <a:rPr lang="sr-Latn-CS" sz="2400" dirty="0">
                <a:solidFill>
                  <a:srgbClr val="503C3C"/>
                </a:solidFill>
                <a:latin typeface="Arial" charset="0"/>
              </a:rPr>
              <a:t> i poremećaji ponašanja već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</a:rPr>
              <a:t>kao</a:t>
            </a:r>
            <a:r>
              <a:rPr lang="en-US" sz="2400" dirty="0">
                <a:solidFill>
                  <a:srgbClr val="503C3C"/>
                </a:solidFill>
                <a:latin typeface="Arial" charset="0"/>
              </a:rPr>
              <a:t> </a:t>
            </a:r>
            <a:r>
              <a:rPr lang="sr-Latn-CS" sz="2400" dirty="0">
                <a:solidFill>
                  <a:srgbClr val="503C3C"/>
                </a:solidFill>
                <a:latin typeface="Arial" charset="0"/>
              </a:rPr>
              <a:t>faktor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</a:rPr>
              <a:t>koj</a:t>
            </a:r>
            <a:r>
              <a:rPr lang="sr-Latn-CS" sz="2400" dirty="0">
                <a:solidFill>
                  <a:srgbClr val="503C3C"/>
                </a:solidFill>
                <a:latin typeface="Arial" charset="0"/>
              </a:rPr>
              <a:t>i</a:t>
            </a:r>
            <a:r>
              <a:rPr lang="en-US" sz="2400" dirty="0">
                <a:solidFill>
                  <a:srgbClr val="503C3C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503C3C"/>
                </a:solidFill>
                <a:latin typeface="Arial" charset="0"/>
              </a:rPr>
              <a:t>uti</a:t>
            </a:r>
            <a:r>
              <a:rPr lang="sr-Latn-CS" sz="2400" dirty="0">
                <a:solidFill>
                  <a:srgbClr val="503C3C"/>
                </a:solidFill>
                <a:latin typeface="Arial" charset="0"/>
              </a:rPr>
              <a:t>če na zdravstveni status i kontakt sa zdravstvenim sistemom</a:t>
            </a:r>
            <a:endParaRPr lang="en-US" sz="2400" dirty="0">
              <a:solidFill>
                <a:srgbClr val="503C3C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609600" y="6248400"/>
            <a:ext cx="5421313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sr-Latn-CS" sz="4000" b="1"/>
              <a:t>Šta je to “izgaranje” na poslu?</a:t>
            </a:r>
            <a:endParaRPr lang="en-US" sz="4000"/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sr-Latn-CS" dirty="0"/>
              <a:t>Izgaranje na poslu je psihološki termin za iskustvo dugotrajne iscrpljenosti i smanjenog interesovanja za posao koji se obavlja. </a:t>
            </a:r>
          </a:p>
          <a:p>
            <a:r>
              <a:rPr lang="sr-Latn-CS" dirty="0"/>
              <a:t>Utvrđeno je da </a:t>
            </a:r>
            <a:r>
              <a:rPr lang="sr-Latn-CS" dirty="0" smtClean="0"/>
              <a:t> </a:t>
            </a:r>
            <a:r>
              <a:rPr lang="sr-Latn-CS" dirty="0"/>
              <a:t>prevalenca ove pojave kod zdravstvenih </a:t>
            </a:r>
            <a:r>
              <a:rPr lang="sr-Latn-CS" dirty="0" smtClean="0"/>
              <a:t>radnika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pomaga</a:t>
            </a:r>
            <a:r>
              <a:rPr lang="sr-Latn-RS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profesijama</a:t>
            </a:r>
            <a:r>
              <a:rPr lang="sr-Latn-RS" dirty="0" smtClean="0"/>
              <a:t> jeste</a:t>
            </a:r>
            <a:r>
              <a:rPr lang="sr-Latn-CS" dirty="0" smtClean="0"/>
              <a:t> </a:t>
            </a:r>
            <a:r>
              <a:rPr lang="sr-Latn-CS" dirty="0"/>
              <a:t>velika.</a:t>
            </a:r>
            <a:endParaRPr lang="en-US" dirty="0"/>
          </a:p>
          <a:p>
            <a:endParaRPr lang="en-US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8388350" y="4797425"/>
            <a:ext cx="287338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5100" y="5114925"/>
            <a:ext cx="26289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sr-Latn-CS" sz="4000" b="1" dirty="0" smtClean="0"/>
              <a:t>Psihološki aspekt “Izgaranja” </a:t>
            </a:r>
            <a:r>
              <a:rPr lang="sr-Latn-CS" sz="4000" b="1" dirty="0"/>
              <a:t>na </a:t>
            </a:r>
            <a:r>
              <a:rPr lang="sr-Latn-CS" sz="4000" b="1" dirty="0" smtClean="0"/>
              <a:t>poslu</a:t>
            </a:r>
            <a:endParaRPr lang="en-US" sz="4000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sr-Latn-CS" dirty="0" smtClean="0"/>
              <a:t>Simptomi </a:t>
            </a:r>
            <a:r>
              <a:rPr lang="sr-Latn-CS" dirty="0"/>
              <a:t>izgaranja su: nemogućnost da se prevlada emocionalni stres na poslu i ekscesivno korišćenje energije koje vodi ka doživljaju iscrpljenosti i neuspeha. </a:t>
            </a: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Sindrom izgaranja prepoznat je 70-tih godina prošlog veka. </a:t>
            </a:r>
          </a:p>
          <a:p>
            <a:pPr>
              <a:buNone/>
            </a:pPr>
            <a:endParaRPr lang="sr-Latn-CS" dirty="0"/>
          </a:p>
          <a:p>
            <a:pPr>
              <a:buNone/>
            </a:pPr>
            <a:endParaRPr lang="sr-Latn-C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4000"/>
              <a:t>Izgaranje na poslu utiče na promene:</a:t>
            </a:r>
            <a:endParaRPr lang="en-US" sz="40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r-Latn-CS" sz="2800"/>
              <a:t>u ponašanju</a:t>
            </a:r>
          </a:p>
          <a:p>
            <a:r>
              <a:rPr lang="sr-Latn-CS" sz="2800"/>
              <a:t>u osećanjima</a:t>
            </a:r>
          </a:p>
          <a:p>
            <a:r>
              <a:rPr lang="sr-Latn-CS" sz="2800"/>
              <a:t>u razmišljanju</a:t>
            </a:r>
          </a:p>
          <a:p>
            <a:r>
              <a:rPr lang="sr-Latn-CS" sz="2800"/>
              <a:t>u zdravlju</a:t>
            </a: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sihičke reakcije </a:t>
            </a:r>
            <a:r>
              <a:rPr lang="sr-Latn-RS" dirty="0" smtClean="0"/>
              <a:t> koje </a:t>
            </a:r>
            <a:r>
              <a:rPr lang="sr-Latn-RS" dirty="0" smtClean="0"/>
              <a:t>se često pojavljuju kod OSO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sr-Latn-RS" dirty="0" smtClean="0"/>
              <a:t>ezadovoljstvo</a:t>
            </a:r>
          </a:p>
          <a:p>
            <a:r>
              <a:rPr lang="en-US" dirty="0" smtClean="0"/>
              <a:t>A</a:t>
            </a:r>
            <a:r>
              <a:rPr lang="sr-Latn-RS" dirty="0" smtClean="0"/>
              <a:t>nksioznost ,strahovi</a:t>
            </a:r>
          </a:p>
          <a:p>
            <a:r>
              <a:rPr lang="en-US" dirty="0" smtClean="0"/>
              <a:t>T</a:t>
            </a:r>
            <a:r>
              <a:rPr lang="sr-Latn-RS" dirty="0" smtClean="0"/>
              <a:t>uga i depresivne reakcije</a:t>
            </a:r>
            <a:r>
              <a:rPr lang="sr-Latn-RS" dirty="0" smtClean="0"/>
              <a:t> </a:t>
            </a:r>
            <a:endParaRPr lang="sr-Latn-RS" dirty="0" smtClean="0"/>
          </a:p>
          <a:p>
            <a:r>
              <a:rPr lang="en-US" dirty="0" smtClean="0"/>
              <a:t>H</a:t>
            </a:r>
            <a:r>
              <a:rPr lang="sr-Latn-RS" dirty="0" smtClean="0"/>
              <a:t>ostilnost i agresija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esimizam </a:t>
            </a:r>
          </a:p>
          <a:p>
            <a:pPr>
              <a:buNone/>
            </a:pPr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Anksioznost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je </a:t>
            </a:r>
            <a:r>
              <a:rPr lang="en-US" dirty="0" err="1" smtClean="0"/>
              <a:t>uobičajena</a:t>
            </a:r>
            <a:r>
              <a:rPr lang="en-US" dirty="0" smtClean="0"/>
              <a:t> </a:t>
            </a:r>
            <a:r>
              <a:rPr lang="en-US" dirty="0" err="1" smtClean="0"/>
              <a:t>reakcija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veruje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ugroženo</a:t>
            </a:r>
            <a:r>
              <a:rPr lang="en-US" dirty="0" smtClean="0"/>
              <a:t> </a:t>
            </a:r>
            <a:r>
              <a:rPr lang="en-US" dirty="0" err="1" smtClean="0"/>
              <a:t>njeno</a:t>
            </a:r>
            <a:r>
              <a:rPr lang="en-US" dirty="0" smtClean="0"/>
              <a:t> </a:t>
            </a:r>
            <a:r>
              <a:rPr lang="en-US" dirty="0" err="1" smtClean="0"/>
              <a:t>fizičko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psihičko</a:t>
            </a:r>
            <a:r>
              <a:rPr lang="en-US" dirty="0" smtClean="0"/>
              <a:t> </a:t>
            </a:r>
            <a:r>
              <a:rPr lang="en-US" dirty="0" err="1" smtClean="0"/>
              <a:t>zdravlje</a:t>
            </a:r>
            <a:r>
              <a:rPr lang="en-US" dirty="0" smtClean="0"/>
              <a:t>. Tad</a:t>
            </a:r>
            <a:r>
              <a:rPr lang="sr-Latn-RS" dirty="0" smtClean="0"/>
              <a:t>a je anksiozna reakcija uobičajen, gotovo normalan </a:t>
            </a:r>
            <a:r>
              <a:rPr lang="sr-Latn-RS" dirty="0" smtClean="0"/>
              <a:t>odgovor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hr-HR" sz="3200" dirty="0" smtClean="0">
                <a:solidFill>
                  <a:srgbClr val="666699"/>
                </a:solidFill>
                <a:effectLst/>
                <a:latin typeface="Arial" charset="0"/>
              </a:rPr>
              <a:t> </a:t>
            </a:r>
            <a:r>
              <a:rPr lang="hr-HR" sz="3200" dirty="0" smtClean="0">
                <a:solidFill>
                  <a:srgbClr val="666699"/>
                </a:solidFill>
                <a:effectLst/>
                <a:latin typeface="Arial" charset="0"/>
              </a:rPr>
              <a:t>Generalizovani anksiozni poremećaj</a:t>
            </a:r>
            <a:endParaRPr lang="it-IT" dirty="0" smtClean="0">
              <a:solidFill>
                <a:srgbClr val="666699"/>
              </a:solidFill>
              <a:effectLst/>
              <a:latin typeface="Arial" charset="0"/>
            </a:endParaRP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Clr>
                <a:srgbClr val="FFFF99"/>
              </a:buClr>
              <a:buFont typeface="Wingdings" pitchFamily="2" charset="2"/>
              <a:buNone/>
              <a:defRPr/>
            </a:pPr>
            <a:r>
              <a:rPr lang="hr-HR" sz="2000" b="1" i="1" dirty="0" smtClean="0">
                <a:solidFill>
                  <a:srgbClr val="FFC000"/>
                </a:solidFill>
              </a:rPr>
              <a:t>Skup osnovnih simptoma:</a:t>
            </a:r>
          </a:p>
          <a:p>
            <a:pPr eaLnBrk="1" hangingPunct="1">
              <a:buClr>
                <a:srgbClr val="FFFF99"/>
              </a:buClr>
              <a:defRPr/>
            </a:pPr>
            <a:endParaRPr lang="hr-HR" sz="2000" b="1" i="1" dirty="0" smtClean="0">
              <a:solidFill>
                <a:srgbClr val="FFFF99"/>
              </a:solidFill>
            </a:endParaRPr>
          </a:p>
          <a:p>
            <a:pPr eaLnBrk="1" hangingPunct="1">
              <a:buClr>
                <a:srgbClr val="FFFF99"/>
              </a:buClr>
              <a:defRPr/>
            </a:pPr>
            <a:r>
              <a:rPr lang="hr-HR" sz="2000" dirty="0" smtClean="0">
                <a:solidFill>
                  <a:srgbClr val="666699"/>
                </a:solidFill>
              </a:rPr>
              <a:t>Trajna anksioznost (uznemirenje sa strahom), </a:t>
            </a:r>
          </a:p>
          <a:p>
            <a:pPr eaLnBrk="1" hangingPunct="1">
              <a:buClr>
                <a:srgbClr val="FFFF99"/>
              </a:buClr>
              <a:defRPr/>
            </a:pPr>
            <a:r>
              <a:rPr lang="hr-HR" sz="2000" dirty="0" smtClean="0">
                <a:solidFill>
                  <a:srgbClr val="666699"/>
                </a:solidFill>
              </a:rPr>
              <a:t>zabrinutost, </a:t>
            </a:r>
          </a:p>
          <a:p>
            <a:pPr eaLnBrk="1" hangingPunct="1">
              <a:buClr>
                <a:srgbClr val="FFFF99"/>
              </a:buClr>
              <a:defRPr/>
            </a:pPr>
            <a:r>
              <a:rPr lang="hr-HR" sz="2000" dirty="0" smtClean="0">
                <a:solidFill>
                  <a:srgbClr val="666699"/>
                </a:solidFill>
              </a:rPr>
              <a:t>somatske tegobe, </a:t>
            </a:r>
          </a:p>
          <a:p>
            <a:pPr eaLnBrk="1" hangingPunct="1">
              <a:buClr>
                <a:srgbClr val="FFFF99"/>
              </a:buClr>
              <a:defRPr/>
            </a:pPr>
            <a:r>
              <a:rPr lang="hr-HR" sz="2000" dirty="0" smtClean="0">
                <a:solidFill>
                  <a:srgbClr val="666699"/>
                </a:solidFill>
              </a:rPr>
              <a:t>plašljivost, </a:t>
            </a:r>
          </a:p>
          <a:p>
            <a:pPr eaLnBrk="1" hangingPunct="1">
              <a:buClr>
                <a:srgbClr val="FFFF99"/>
              </a:buClr>
              <a:defRPr/>
            </a:pPr>
            <a:r>
              <a:rPr lang="hr-HR" sz="2000" dirty="0" smtClean="0">
                <a:solidFill>
                  <a:srgbClr val="666699"/>
                </a:solidFill>
              </a:rPr>
              <a:t>nesanica, </a:t>
            </a:r>
          </a:p>
          <a:p>
            <a:pPr eaLnBrk="1" hangingPunct="1">
              <a:buClr>
                <a:srgbClr val="FFFF99"/>
              </a:buClr>
              <a:defRPr/>
            </a:pPr>
            <a:r>
              <a:rPr lang="hr-HR" sz="2000" dirty="0" smtClean="0">
                <a:solidFill>
                  <a:srgbClr val="666699"/>
                </a:solidFill>
              </a:rPr>
              <a:t>distraktibilnost </a:t>
            </a:r>
            <a:r>
              <a:rPr lang="hr-HR" sz="2000" dirty="0" smtClean="0">
                <a:solidFill>
                  <a:srgbClr val="666699"/>
                </a:solidFill>
              </a:rPr>
              <a:t>(</a:t>
            </a:r>
            <a:r>
              <a:rPr lang="hr-HR" sz="2000" dirty="0" smtClean="0">
                <a:solidFill>
                  <a:srgbClr val="666699"/>
                </a:solidFill>
              </a:rPr>
              <a:t>rastrojenost)</a:t>
            </a:r>
            <a:endParaRPr lang="hr-HR" sz="2000" dirty="0" smtClean="0">
              <a:solidFill>
                <a:srgbClr val="666699"/>
              </a:solidFill>
            </a:endParaRPr>
          </a:p>
          <a:p>
            <a:pPr eaLnBrk="1" hangingPunct="1">
              <a:buClr>
                <a:srgbClr val="FFFF99"/>
              </a:buClr>
              <a:defRPr/>
            </a:pPr>
            <a:endParaRPr lang="it-IT" sz="2000" dirty="0" smtClean="0">
              <a:solidFill>
                <a:srgbClr val="666699"/>
              </a:solidFill>
            </a:endParaRPr>
          </a:p>
        </p:txBody>
      </p:sp>
      <p:pic>
        <p:nvPicPr>
          <p:cNvPr id="19462" name="Picture 6" descr="867290_anxious_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53063" y="2928938"/>
            <a:ext cx="2857500" cy="2143125"/>
          </a:xfrm>
          <a:effectLst>
            <a:outerShdw dist="107763" dir="2700000" algn="ctr" rotWithShape="0">
              <a:srgbClr val="CC6600">
                <a:alpha val="5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</a:t>
            </a:r>
            <a:r>
              <a:rPr lang="sr-Latn-RS" dirty="0" smtClean="0"/>
              <a:t>sihopatologija (mentalni poremećaji)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en-US" dirty="0" smtClean="0"/>
              <a:t>Ono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normalan</a:t>
            </a:r>
            <a:r>
              <a:rPr lang="en-US" dirty="0" smtClean="0"/>
              <a:t> </a:t>
            </a:r>
            <a:r>
              <a:rPr lang="en-US" dirty="0" err="1" smtClean="0"/>
              <a:t>odgovor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reakcije</a:t>
            </a:r>
            <a:r>
              <a:rPr lang="en-US" dirty="0" smtClean="0"/>
              <a:t> u </a:t>
            </a:r>
            <a:r>
              <a:rPr lang="en-US" dirty="0" err="1" smtClean="0"/>
              <a:t>obliku</a:t>
            </a:r>
            <a:r>
              <a:rPr lang="sr-Latn-RS" dirty="0" smtClean="0"/>
              <a:t> strukturiranih</a:t>
            </a:r>
            <a:r>
              <a:rPr lang="en-US" dirty="0" smtClean="0"/>
              <a:t> </a:t>
            </a:r>
            <a:r>
              <a:rPr lang="en-US" dirty="0" err="1" smtClean="0"/>
              <a:t>fobija</a:t>
            </a:r>
            <a:r>
              <a:rPr lang="en-US" dirty="0" smtClean="0"/>
              <a:t>, </a:t>
            </a:r>
            <a:r>
              <a:rPr lang="en-US" dirty="0" err="1" smtClean="0"/>
              <a:t>depresija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posttraumatsk</a:t>
            </a:r>
            <a:r>
              <a:rPr lang="sr-Latn-RS" dirty="0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poremećaj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psihopatološki</a:t>
            </a:r>
            <a:r>
              <a:rPr lang="en-US" dirty="0" smtClean="0"/>
              <a:t> </a:t>
            </a:r>
            <a:r>
              <a:rPr lang="en-US" dirty="0" err="1" smtClean="0"/>
              <a:t>odgovori</a:t>
            </a:r>
            <a:r>
              <a:rPr lang="en-US" dirty="0" smtClean="0"/>
              <a:t>)</a:t>
            </a:r>
            <a:endParaRPr lang="sr-Latn-R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x-none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epresija 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 smtClean="0"/>
              <a:t>životne</a:t>
            </a:r>
            <a:r>
              <a:rPr lang="en-US" dirty="0" smtClean="0"/>
              <a:t> </a:t>
            </a:r>
            <a:r>
              <a:rPr lang="en-US" dirty="0" err="1" smtClean="0"/>
              <a:t>radosti</a:t>
            </a:r>
            <a:r>
              <a:rPr lang="en-US" dirty="0" smtClean="0"/>
              <a:t>, </a:t>
            </a:r>
            <a:r>
              <a:rPr lang="en-US" dirty="0" err="1" smtClean="0"/>
              <a:t>tuga</a:t>
            </a:r>
            <a:r>
              <a:rPr lang="en-US" dirty="0" smtClean="0"/>
              <a:t>, </a:t>
            </a:r>
            <a:r>
              <a:rPr lang="en-US" dirty="0" err="1" smtClean="0"/>
              <a:t>pesimizam</a:t>
            </a:r>
            <a:r>
              <a:rPr lang="en-US" dirty="0" smtClean="0"/>
              <a:t> u </a:t>
            </a:r>
            <a:r>
              <a:rPr lang="en-US" dirty="0" err="1" smtClean="0"/>
              <a:t>vezi</a:t>
            </a:r>
            <a:r>
              <a:rPr lang="en-US" dirty="0" smtClean="0"/>
              <a:t> </a:t>
            </a:r>
            <a:r>
              <a:rPr lang="en-US" dirty="0" err="1" smtClean="0"/>
              <a:t>sebe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sopstvene</a:t>
            </a:r>
            <a:r>
              <a:rPr lang="en-US" dirty="0" smtClean="0"/>
              <a:t> </a:t>
            </a:r>
            <a:r>
              <a:rPr lang="en-US" dirty="0" err="1" smtClean="0"/>
              <a:t>budućnosti</a:t>
            </a:r>
            <a:endParaRPr lang="en-US" dirty="0" smtClean="0"/>
          </a:p>
        </p:txBody>
      </p:sp>
      <p:sp>
        <p:nvSpPr>
          <p:cNvPr id="25603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3200" smtClean="0"/>
          </a:p>
          <a:p>
            <a:r>
              <a:rPr lang="en-US" sz="3200" smtClean="0"/>
              <a:t>Depresiju karakteriše osećanje tuge, očajanja, bespomoćnosti </a:t>
            </a:r>
          </a:p>
          <a:p>
            <a:r>
              <a:rPr lang="en-US" sz="3200" smtClean="0"/>
              <a:t>Često su prisutne suicidne ideje</a:t>
            </a:r>
          </a:p>
          <a:p>
            <a:endParaRPr lang="en-US" sz="3200" smtClean="0"/>
          </a:p>
        </p:txBody>
      </p:sp>
      <p:pic>
        <p:nvPicPr>
          <p:cNvPr id="2560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581400"/>
            <a:ext cx="19621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2478</Words>
  <Application>Microsoft Office PowerPoint</Application>
  <PresentationFormat>On-screen Show (4:3)</PresentationFormat>
  <Paragraphs>218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Ličnost OSO i kliničara međusobna komunikacija</vt:lpstr>
      <vt:lpstr> Vrednost zdravlja</vt:lpstr>
      <vt:lpstr>Maslovljeva hijerarhija motiva</vt:lpstr>
      <vt:lpstr>...</vt:lpstr>
      <vt:lpstr>Psihičke reakcije  koje se često pojavljuju kod OSO</vt:lpstr>
      <vt:lpstr>Anksioznost </vt:lpstr>
      <vt:lpstr> Generalizovani anksiozni poremećaj</vt:lpstr>
      <vt:lpstr>Psihopatologija (mentalni poremećaji) </vt:lpstr>
      <vt:lpstr>Depresija </vt:lpstr>
      <vt:lpstr>Fobije</vt:lpstr>
      <vt:lpstr>Mehanizmi odbrane koji se često uključuju kod  OSO (regresija,negacija, projekcija)</vt:lpstr>
      <vt:lpstr>Mehanizam regresije često povlači idealizaciju moćnih figura</vt:lpstr>
      <vt:lpstr>Drugi mehanizmi odbrane koje OSO može uključivati</vt:lpstr>
      <vt:lpstr>Erotizacija odnosa pacijent-kliničar</vt:lpstr>
      <vt:lpstr>Zrelost ličnosti OSO i kliničara </vt:lpstr>
      <vt:lpstr>Kliničar  je u povoljnijoj  situaciji da može lakše kanalisati odnos</vt:lpstr>
      <vt:lpstr>Nezrela ličnost klijenta </vt:lpstr>
      <vt:lpstr>Nezrela ličnost kliničara</vt:lpstr>
      <vt:lpstr>Prva komunikacija među ljudima generalno</vt:lpstr>
      <vt:lpstr>Prvi susret- prva klinička komunikacija</vt:lpstr>
      <vt:lpstr>Različite uloge i očekivanja pacijenta i kliničara</vt:lpstr>
      <vt:lpstr>Preporuke za prevazilaženje komunikativnih prepreka(D.Berger)</vt:lpstr>
      <vt:lpstr>Problemi interakcije i  komunikacija kliničar-OSO</vt:lpstr>
      <vt:lpstr>Perspektiva kliničara</vt:lpstr>
      <vt:lpstr>Komunikacija između kliničara i klijenta:</vt:lpstr>
      <vt:lpstr>Kliničari kao učesnici     interakcije i komunikacije sa pacijentom</vt:lpstr>
      <vt:lpstr>Percepcija stručnjaka i stručne pomoći od strane klijenta</vt:lpstr>
      <vt:lpstr>Prijateljski nastup kliničara</vt:lpstr>
      <vt:lpstr>Psiholoski faktori u komunikaciji</vt:lpstr>
      <vt:lpstr>Unapređivanje komunikacije kliničar-pacijent</vt:lpstr>
      <vt:lpstr>Istraživanja i klinička praksa pokazuju</vt:lpstr>
      <vt:lpstr>“Okidači” za uspostavljanje dobre i uspešne komunikacije</vt:lpstr>
      <vt:lpstr>Komunikacija sa klijentom i aktivno slušanje  </vt:lpstr>
      <vt:lpstr>Vrste neverbalne komunikacije</vt:lpstr>
      <vt:lpstr>Slide 35</vt:lpstr>
      <vt:lpstr>Slide 36</vt:lpstr>
      <vt:lpstr>Dobra komunikacija sa pacijentom je uvek dobra klinička praksa</vt:lpstr>
      <vt:lpstr>Dobra komunikacija sa klijentom : </vt:lpstr>
      <vt:lpstr>Važnost komunikacije u rehabilitaciji</vt:lpstr>
      <vt:lpstr>Fizički kontakt –emocionalna podrška pacijentu</vt:lpstr>
      <vt:lpstr>Slide 41</vt:lpstr>
      <vt:lpstr>Fenomen profesionalnog sagorevanja (izgaranja)</vt:lpstr>
      <vt:lpstr>Sindrom izgaranja</vt:lpstr>
      <vt:lpstr>Šta je to “izgaranje” na poslu?</vt:lpstr>
      <vt:lpstr>Psihološki aspekt “Izgaranja” na poslu</vt:lpstr>
      <vt:lpstr>Izgaranje na poslu utiče na promene: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Ličnost bolesnika i medicinara međusobna komunikacija</dc:title>
  <dc:creator>Fasper</dc:creator>
  <cp:lastModifiedBy>Fasper</cp:lastModifiedBy>
  <cp:revision>180</cp:revision>
  <dcterms:created xsi:type="dcterms:W3CDTF">2012-02-23T11:32:57Z</dcterms:created>
  <dcterms:modified xsi:type="dcterms:W3CDTF">2015-05-06T09:05:55Z</dcterms:modified>
</cp:coreProperties>
</file>